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Montserrat Classic Bold" charset="1" panose="00000800000000000000"/>
      <p:regular r:id="rId19"/>
    </p:embeddedFont>
    <p:embeddedFont>
      <p:font typeface="Poppins Bold" charset="1" panose="00000800000000000000"/>
      <p:regular r:id="rId20"/>
    </p:embeddedFont>
    <p:embeddedFont>
      <p:font typeface="Oswald Bold" charset="1" panose="00000800000000000000"/>
      <p:regular r:id="rId21"/>
    </p:embeddedFont>
    <p:embeddedFont>
      <p:font typeface="DM Sans" charset="1" panose="00000000000000000000"/>
      <p:regular r:id="rId22"/>
    </p:embeddedFont>
    <p:embeddedFont>
      <p:font typeface="DM Sans Bold" charset="1" panose="00000000000000000000"/>
      <p:regular r:id="rId23"/>
    </p:embeddedFont>
    <p:embeddedFont>
      <p:font typeface="Montserrat Light" charset="1" panose="00000400000000000000"/>
      <p:regular r:id="rId24"/>
    </p:embeddedFont>
    <p:embeddedFont>
      <p:font typeface="Playpen Sans Bold" charset="1" panose="00000000000000000000"/>
      <p:regular r:id="rId25"/>
    </p:embeddedFont>
    <p:embeddedFont>
      <p:font typeface="Oswald" charset="1" panose="00000500000000000000"/>
      <p:regular r:id="rId26"/>
    </p:embeddedFont>
    <p:embeddedFont>
      <p:font typeface="Lato" charset="1" panose="020F0502020204030203"/>
      <p:regular r:id="rId27"/>
    </p:embeddedFont>
    <p:embeddedFont>
      <p:font typeface="Lato Bold" charset="1" panose="020F0502020204030203"/>
      <p:regular r:id="rId28"/>
    </p:embeddedFont>
    <p:embeddedFont>
      <p:font typeface="Open Sans Extra Bold" charset="1" panose="020B0906030804020204"/>
      <p:regular r:id="rId29"/>
    </p:embeddedFont>
    <p:embeddedFont>
      <p:font typeface="DM Sans Bold Italics" charset="1" panose="00000000000000000000"/>
      <p:regular r:id="rId30"/>
    </p:embeddedFont>
    <p:embeddedFont>
      <p:font typeface="DM Sans Italics" charset="1" panose="000000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9.jpeg" Type="http://schemas.openxmlformats.org/officeDocument/2006/relationships/image"/><Relationship Id="rId5" Target="../media/image20.jpeg" Type="http://schemas.openxmlformats.org/officeDocument/2006/relationships/image"/><Relationship Id="rId6" Target="../media/image6.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9.jpeg" Type="http://schemas.openxmlformats.org/officeDocument/2006/relationships/image"/><Relationship Id="rId5" Target="../media/image20.jpeg" Type="http://schemas.openxmlformats.org/officeDocument/2006/relationships/image"/><Relationship Id="rId6" Target="../media/image6.pn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 Id="rId9" Target="../media/image3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 Id="rId7" Target="../media/image42.png" Type="http://schemas.openxmlformats.org/officeDocument/2006/relationships/image"/><Relationship Id="rId8" Target="../media/image4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pn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9.jpeg" Type="http://schemas.openxmlformats.org/officeDocument/2006/relationships/image"/><Relationship Id="rId5" Target="../media/image20.jpe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29.jpe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236347" y="3202251"/>
            <a:ext cx="9815307" cy="4208864"/>
            <a:chOff x="0" y="0"/>
            <a:chExt cx="1895495" cy="812800"/>
          </a:xfrm>
        </p:grpSpPr>
        <p:sp>
          <p:nvSpPr>
            <p:cNvPr name="Freeform 6" id="6"/>
            <p:cNvSpPr/>
            <p:nvPr/>
          </p:nvSpPr>
          <p:spPr>
            <a:xfrm flipH="false" flipV="false" rot="0">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19050"/>
              <a:ext cx="1895495" cy="8318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8519673" y="3552894"/>
            <a:ext cx="1248653" cy="1418924"/>
          </a:xfrm>
          <a:custGeom>
            <a:avLst/>
            <a:gdLst/>
            <a:ahLst/>
            <a:cxnLst/>
            <a:rect r="r" b="b" t="t" l="l"/>
            <a:pathLst>
              <a:path h="1418924" w="1248653">
                <a:moveTo>
                  <a:pt x="0" y="0"/>
                </a:moveTo>
                <a:lnTo>
                  <a:pt x="1248654" y="0"/>
                </a:lnTo>
                <a:lnTo>
                  <a:pt x="1248654" y="1418924"/>
                </a:lnTo>
                <a:lnTo>
                  <a:pt x="0" y="1418924"/>
                </a:lnTo>
                <a:lnTo>
                  <a:pt x="0" y="0"/>
                </a:lnTo>
                <a:close/>
              </a:path>
            </a:pathLst>
          </a:custGeom>
          <a:blipFill>
            <a:blip r:embed="rId5"/>
            <a:stretch>
              <a:fillRect l="0" t="0" r="0" b="0"/>
            </a:stretch>
          </a:blipFill>
        </p:spPr>
      </p:sp>
      <p:sp>
        <p:nvSpPr>
          <p:cNvPr name="Freeform 9" id="9"/>
          <p:cNvSpPr/>
          <p:nvPr/>
        </p:nvSpPr>
        <p:spPr>
          <a:xfrm flipH="false" flipV="false" rot="0">
            <a:off x="8439558" y="607880"/>
            <a:ext cx="1408884" cy="1516427"/>
          </a:xfrm>
          <a:custGeom>
            <a:avLst/>
            <a:gdLst/>
            <a:ahLst/>
            <a:cxnLst/>
            <a:rect r="r" b="b" t="t" l="l"/>
            <a:pathLst>
              <a:path h="1516427" w="1408884">
                <a:moveTo>
                  <a:pt x="0" y="0"/>
                </a:moveTo>
                <a:lnTo>
                  <a:pt x="1408884" y="0"/>
                </a:lnTo>
                <a:lnTo>
                  <a:pt x="1408884" y="1516427"/>
                </a:lnTo>
                <a:lnTo>
                  <a:pt x="0" y="1516427"/>
                </a:lnTo>
                <a:lnTo>
                  <a:pt x="0" y="0"/>
                </a:lnTo>
                <a:close/>
              </a:path>
            </a:pathLst>
          </a:custGeom>
          <a:blipFill>
            <a:blip r:embed="rId6"/>
            <a:stretch>
              <a:fillRect l="-29821" t="-33973" r="-217041" b="-47299"/>
            </a:stretch>
          </a:blipFill>
        </p:spPr>
      </p:sp>
      <p:sp>
        <p:nvSpPr>
          <p:cNvPr name="TextBox 10" id="10"/>
          <p:cNvSpPr txBox="true"/>
          <p:nvPr/>
        </p:nvSpPr>
        <p:spPr>
          <a:xfrm rot="0">
            <a:off x="3955993" y="7800536"/>
            <a:ext cx="10376014" cy="1457764"/>
          </a:xfrm>
          <a:prstGeom prst="rect">
            <a:avLst/>
          </a:prstGeom>
        </p:spPr>
        <p:txBody>
          <a:bodyPr anchor="t" rtlCol="false" tIns="0" lIns="0" bIns="0" rIns="0">
            <a:spAutoFit/>
          </a:bodyPr>
          <a:lstStyle/>
          <a:p>
            <a:pPr algn="ctr">
              <a:lnSpc>
                <a:spcPts val="2956"/>
              </a:lnSpc>
            </a:pPr>
            <a:r>
              <a:rPr lang="en-US" b="true" sz="2142" spc="113">
                <a:solidFill>
                  <a:srgbClr val="231F20"/>
                </a:solidFill>
                <a:latin typeface="Montserrat Classic Bold"/>
                <a:ea typeface="Montserrat Classic Bold"/>
                <a:cs typeface="Montserrat Classic Bold"/>
                <a:sym typeface="Montserrat Classic Bold"/>
              </a:rPr>
              <a:t>JINTU NATH (210710007019) </a:t>
            </a:r>
          </a:p>
          <a:p>
            <a:pPr algn="ctr">
              <a:lnSpc>
                <a:spcPts val="2956"/>
              </a:lnSpc>
            </a:pPr>
            <a:r>
              <a:rPr lang="en-US" b="true" sz="2142" spc="113">
                <a:solidFill>
                  <a:srgbClr val="231F20"/>
                </a:solidFill>
                <a:latin typeface="Montserrat Classic Bold"/>
                <a:ea typeface="Montserrat Classic Bold"/>
                <a:cs typeface="Montserrat Classic Bold"/>
                <a:sym typeface="Montserrat Classic Bold"/>
              </a:rPr>
              <a:t>MRINMOY SHYAM (210710007028) </a:t>
            </a:r>
          </a:p>
          <a:p>
            <a:pPr algn="ctr">
              <a:lnSpc>
                <a:spcPts val="2956"/>
              </a:lnSpc>
            </a:pPr>
            <a:r>
              <a:rPr lang="en-US" b="true" sz="2142" spc="113">
                <a:solidFill>
                  <a:srgbClr val="231F20"/>
                </a:solidFill>
                <a:latin typeface="Montserrat Classic Bold"/>
                <a:ea typeface="Montserrat Classic Bold"/>
                <a:cs typeface="Montserrat Classic Bold"/>
                <a:sym typeface="Montserrat Classic Bold"/>
              </a:rPr>
              <a:t>NILAKHYA MANDITA BORDOLOI (210710007029) </a:t>
            </a:r>
          </a:p>
          <a:p>
            <a:pPr algn="ctr">
              <a:lnSpc>
                <a:spcPts val="2956"/>
              </a:lnSpc>
            </a:pPr>
            <a:r>
              <a:rPr lang="en-US" b="true" sz="2142" spc="113">
                <a:solidFill>
                  <a:srgbClr val="231F20"/>
                </a:solidFill>
                <a:latin typeface="Montserrat Classic Bold"/>
                <a:ea typeface="Montserrat Classic Bold"/>
                <a:cs typeface="Montserrat Classic Bold"/>
                <a:sym typeface="Montserrat Classic Bold"/>
              </a:rPr>
              <a:t>PARAG CHOUDHURY (210710007032)</a:t>
            </a:r>
          </a:p>
        </p:txBody>
      </p:sp>
      <p:sp>
        <p:nvSpPr>
          <p:cNvPr name="TextBox 11" id="11"/>
          <p:cNvSpPr txBox="true"/>
          <p:nvPr/>
        </p:nvSpPr>
        <p:spPr>
          <a:xfrm rot="0">
            <a:off x="5906980" y="2199508"/>
            <a:ext cx="6645490" cy="507443"/>
          </a:xfrm>
          <a:prstGeom prst="rect">
            <a:avLst/>
          </a:prstGeom>
        </p:spPr>
        <p:txBody>
          <a:bodyPr anchor="t" rtlCol="false" tIns="0" lIns="0" bIns="0" rIns="0">
            <a:spAutoFit/>
          </a:bodyPr>
          <a:lstStyle/>
          <a:p>
            <a:pPr algn="ctr">
              <a:lnSpc>
                <a:spcPts val="2081"/>
              </a:lnSpc>
            </a:pPr>
            <a:r>
              <a:rPr lang="en-US" b="true" sz="1508" spc="147">
                <a:solidFill>
                  <a:srgbClr val="231F20"/>
                </a:solidFill>
                <a:latin typeface="Montserrat Classic Bold"/>
                <a:ea typeface="Montserrat Classic Bold"/>
                <a:cs typeface="Montserrat Classic Bold"/>
                <a:sym typeface="Montserrat Classic Bold"/>
              </a:rPr>
              <a:t>DEPARTMENT OF COMPUTER SCIENCE AND ENGINEERING</a:t>
            </a:r>
          </a:p>
          <a:p>
            <a:pPr algn="ctr" marL="0" indent="0" lvl="0">
              <a:lnSpc>
                <a:spcPts val="2081"/>
              </a:lnSpc>
              <a:spcBef>
                <a:spcPct val="0"/>
              </a:spcBef>
            </a:pPr>
            <a:r>
              <a:rPr lang="en-US" b="true" sz="1508" spc="147">
                <a:solidFill>
                  <a:srgbClr val="231F20"/>
                </a:solidFill>
                <a:latin typeface="Montserrat Classic Bold"/>
                <a:ea typeface="Montserrat Classic Bold"/>
                <a:cs typeface="Montserrat Classic Bold"/>
                <a:sym typeface="Montserrat Classic Bold"/>
              </a:rPr>
              <a:t>JORHAT ENGINEERING COLLEGE</a:t>
            </a:r>
          </a:p>
        </p:txBody>
      </p:sp>
      <p:sp>
        <p:nvSpPr>
          <p:cNvPr name="TextBox 12" id="12"/>
          <p:cNvSpPr txBox="true"/>
          <p:nvPr/>
        </p:nvSpPr>
        <p:spPr>
          <a:xfrm rot="0">
            <a:off x="4408905" y="4798657"/>
            <a:ext cx="9470190" cy="2203560"/>
          </a:xfrm>
          <a:prstGeom prst="rect">
            <a:avLst/>
          </a:prstGeom>
        </p:spPr>
        <p:txBody>
          <a:bodyPr anchor="t" rtlCol="false" tIns="0" lIns="0" bIns="0" rIns="0">
            <a:spAutoFit/>
          </a:bodyPr>
          <a:lstStyle/>
          <a:p>
            <a:pPr algn="l">
              <a:lnSpc>
                <a:spcPts val="15959"/>
              </a:lnSpc>
            </a:pPr>
            <a:r>
              <a:rPr lang="en-US" b="true" sz="14508" spc="290">
                <a:solidFill>
                  <a:srgbClr val="040506"/>
                </a:solidFill>
                <a:latin typeface="Poppins Bold"/>
                <a:ea typeface="Poppins Bold"/>
                <a:cs typeface="Poppins Bold"/>
                <a:sym typeface="Poppins Bold"/>
              </a:rPr>
              <a:t>PARKLINK</a:t>
            </a:r>
          </a:p>
        </p:txBody>
      </p:sp>
      <p:sp>
        <p:nvSpPr>
          <p:cNvPr name="TextBox 13" id="13"/>
          <p:cNvSpPr txBox="true"/>
          <p:nvPr/>
        </p:nvSpPr>
        <p:spPr>
          <a:xfrm rot="0">
            <a:off x="9229725" y="6676914"/>
            <a:ext cx="4447186" cy="382453"/>
          </a:xfrm>
          <a:prstGeom prst="rect">
            <a:avLst/>
          </a:prstGeom>
        </p:spPr>
        <p:txBody>
          <a:bodyPr anchor="t" rtlCol="false" tIns="0" lIns="0" bIns="0" rIns="0">
            <a:spAutoFit/>
          </a:bodyPr>
          <a:lstStyle/>
          <a:p>
            <a:pPr algn="l">
              <a:lnSpc>
                <a:spcPts val="2769"/>
              </a:lnSpc>
            </a:pPr>
            <a:r>
              <a:rPr lang="en-US" b="true" sz="2518" spc="50">
                <a:solidFill>
                  <a:srgbClr val="040506"/>
                </a:solidFill>
                <a:latin typeface="Poppins Bold"/>
                <a:ea typeface="Poppins Bold"/>
                <a:cs typeface="Poppins Bold"/>
                <a:sym typeface="Poppins Bold"/>
              </a:rPr>
              <a:t>SMART PARKING SOLUTION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12076940" y="-3354783"/>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333169" y="8069439"/>
            <a:ext cx="2094695" cy="2377721"/>
            <a:chOff x="0" y="0"/>
            <a:chExt cx="551689" cy="626231"/>
          </a:xfrm>
        </p:grpSpPr>
        <p:sp>
          <p:nvSpPr>
            <p:cNvPr name="Freeform 4" id="4"/>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5" id="5"/>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224419" y="-1349021"/>
            <a:ext cx="2094695" cy="2377721"/>
            <a:chOff x="0" y="0"/>
            <a:chExt cx="551689" cy="626231"/>
          </a:xfrm>
        </p:grpSpPr>
        <p:sp>
          <p:nvSpPr>
            <p:cNvPr name="Freeform 7" id="7"/>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8" id="8"/>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Freeform 9" id="9"/>
          <p:cNvSpPr/>
          <p:nvPr/>
        </p:nvSpPr>
        <p:spPr>
          <a:xfrm flipH="false" flipV="false" rot="0">
            <a:off x="12280305"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Freeform 10" id="10"/>
          <p:cNvSpPr/>
          <p:nvPr/>
        </p:nvSpPr>
        <p:spPr>
          <a:xfrm flipH="false" flipV="false" rot="0">
            <a:off x="0" y="4299928"/>
            <a:ext cx="7186769" cy="5979075"/>
          </a:xfrm>
          <a:custGeom>
            <a:avLst/>
            <a:gdLst/>
            <a:ahLst/>
            <a:cxnLst/>
            <a:rect r="r" b="b" t="t" l="l"/>
            <a:pathLst>
              <a:path h="5979075" w="7186769">
                <a:moveTo>
                  <a:pt x="0" y="0"/>
                </a:moveTo>
                <a:lnTo>
                  <a:pt x="7186769" y="0"/>
                </a:lnTo>
                <a:lnTo>
                  <a:pt x="7186769" y="5979075"/>
                </a:lnTo>
                <a:lnTo>
                  <a:pt x="0" y="5979075"/>
                </a:lnTo>
                <a:lnTo>
                  <a:pt x="0" y="0"/>
                </a:lnTo>
                <a:close/>
              </a:path>
            </a:pathLst>
          </a:custGeom>
          <a:blipFill>
            <a:blip r:embed="rId5"/>
            <a:stretch>
              <a:fillRect l="0" t="0" r="0" b="0"/>
            </a:stretch>
          </a:blipFill>
        </p:spPr>
      </p:sp>
      <p:sp>
        <p:nvSpPr>
          <p:cNvPr name="AutoShape 11" id="11"/>
          <p:cNvSpPr/>
          <p:nvPr/>
        </p:nvSpPr>
        <p:spPr>
          <a:xfrm>
            <a:off x="7129238" y="6538299"/>
            <a:ext cx="0" cy="2914183"/>
          </a:xfrm>
          <a:prstGeom prst="line">
            <a:avLst/>
          </a:prstGeom>
          <a:ln cap="flat" w="28575">
            <a:solidFill>
              <a:srgbClr val="145DA0"/>
            </a:solidFill>
            <a:prstDash val="solid"/>
            <a:headEnd type="none" len="sm" w="sm"/>
            <a:tailEnd type="none" len="sm" w="sm"/>
          </a:ln>
        </p:spPr>
      </p:sp>
      <p:sp>
        <p:nvSpPr>
          <p:cNvPr name="Freeform 12" id="12"/>
          <p:cNvSpPr/>
          <p:nvPr/>
        </p:nvSpPr>
        <p:spPr>
          <a:xfrm flipH="false" flipV="false" rot="0">
            <a:off x="1423914" y="9072330"/>
            <a:ext cx="4777107" cy="669915"/>
          </a:xfrm>
          <a:custGeom>
            <a:avLst/>
            <a:gdLst/>
            <a:ahLst/>
            <a:cxnLst/>
            <a:rect r="r" b="b" t="t" l="l"/>
            <a:pathLst>
              <a:path h="669915" w="4777107">
                <a:moveTo>
                  <a:pt x="0" y="0"/>
                </a:moveTo>
                <a:lnTo>
                  <a:pt x="4777107" y="0"/>
                </a:lnTo>
                <a:lnTo>
                  <a:pt x="4777107" y="669915"/>
                </a:lnTo>
                <a:lnTo>
                  <a:pt x="0" y="669915"/>
                </a:lnTo>
                <a:lnTo>
                  <a:pt x="0" y="0"/>
                </a:lnTo>
                <a:close/>
              </a:path>
            </a:pathLst>
          </a:custGeom>
          <a:blipFill>
            <a:blip r:embed="rId6"/>
            <a:stretch>
              <a:fillRect l="0" t="-40835" r="0" b="0"/>
            </a:stretch>
          </a:blipFill>
        </p:spPr>
      </p:sp>
      <p:grpSp>
        <p:nvGrpSpPr>
          <p:cNvPr name="Group 13" id="13"/>
          <p:cNvGrpSpPr/>
          <p:nvPr/>
        </p:nvGrpSpPr>
        <p:grpSpPr>
          <a:xfrm rot="0">
            <a:off x="1395421" y="2466355"/>
            <a:ext cx="4833450" cy="6869332"/>
            <a:chOff x="0" y="0"/>
            <a:chExt cx="1416547" cy="2013207"/>
          </a:xfrm>
        </p:grpSpPr>
        <p:sp>
          <p:nvSpPr>
            <p:cNvPr name="Freeform 14" id="14"/>
            <p:cNvSpPr/>
            <p:nvPr/>
          </p:nvSpPr>
          <p:spPr>
            <a:xfrm flipH="false" flipV="false" rot="0">
              <a:off x="0" y="0"/>
              <a:ext cx="1416547" cy="2013207"/>
            </a:xfrm>
            <a:custGeom>
              <a:avLst/>
              <a:gdLst/>
              <a:ahLst/>
              <a:cxnLst/>
              <a:rect r="r" b="b" t="t" l="l"/>
              <a:pathLst>
                <a:path h="2013207" w="1416547">
                  <a:moveTo>
                    <a:pt x="40043" y="0"/>
                  </a:moveTo>
                  <a:lnTo>
                    <a:pt x="1376504" y="0"/>
                  </a:lnTo>
                  <a:cubicBezTo>
                    <a:pt x="1387124" y="0"/>
                    <a:pt x="1397309" y="4219"/>
                    <a:pt x="1404819" y="11728"/>
                  </a:cubicBezTo>
                  <a:cubicBezTo>
                    <a:pt x="1412329" y="19238"/>
                    <a:pt x="1416547" y="29423"/>
                    <a:pt x="1416547" y="40043"/>
                  </a:cubicBezTo>
                  <a:lnTo>
                    <a:pt x="1416547" y="1973163"/>
                  </a:lnTo>
                  <a:cubicBezTo>
                    <a:pt x="1416547" y="1983784"/>
                    <a:pt x="1412329" y="1993969"/>
                    <a:pt x="1404819" y="2001478"/>
                  </a:cubicBezTo>
                  <a:cubicBezTo>
                    <a:pt x="1397309" y="2008988"/>
                    <a:pt x="1387124" y="2013207"/>
                    <a:pt x="1376504" y="2013207"/>
                  </a:cubicBezTo>
                  <a:lnTo>
                    <a:pt x="40043" y="2013207"/>
                  </a:lnTo>
                  <a:cubicBezTo>
                    <a:pt x="29423" y="2013207"/>
                    <a:pt x="19238" y="2008988"/>
                    <a:pt x="11728" y="2001478"/>
                  </a:cubicBezTo>
                  <a:cubicBezTo>
                    <a:pt x="4219" y="1993969"/>
                    <a:pt x="0" y="1983784"/>
                    <a:pt x="0" y="1973163"/>
                  </a:cubicBezTo>
                  <a:lnTo>
                    <a:pt x="0" y="40043"/>
                  </a:lnTo>
                  <a:cubicBezTo>
                    <a:pt x="0" y="29423"/>
                    <a:pt x="4219" y="19238"/>
                    <a:pt x="11728" y="11728"/>
                  </a:cubicBezTo>
                  <a:cubicBezTo>
                    <a:pt x="19238" y="4219"/>
                    <a:pt x="29423" y="0"/>
                    <a:pt x="40043" y="0"/>
                  </a:cubicBezTo>
                  <a:close/>
                </a:path>
              </a:pathLst>
            </a:custGeom>
            <a:solidFill>
              <a:srgbClr val="FDFDFD"/>
            </a:solidFill>
            <a:ln w="38100" cap="rnd">
              <a:solidFill>
                <a:srgbClr val="145DA0"/>
              </a:solidFill>
              <a:prstDash val="solid"/>
              <a:round/>
            </a:ln>
          </p:spPr>
        </p:sp>
        <p:sp>
          <p:nvSpPr>
            <p:cNvPr name="TextBox 15" id="15"/>
            <p:cNvSpPr txBox="true"/>
            <p:nvPr/>
          </p:nvSpPr>
          <p:spPr>
            <a:xfrm>
              <a:off x="0" y="-38100"/>
              <a:ext cx="1416547" cy="205130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6" id="16"/>
          <p:cNvGrpSpPr/>
          <p:nvPr/>
        </p:nvGrpSpPr>
        <p:grpSpPr>
          <a:xfrm rot="0">
            <a:off x="1599809" y="2796442"/>
            <a:ext cx="4344981" cy="3280240"/>
            <a:chOff x="0" y="0"/>
            <a:chExt cx="1076629" cy="812800"/>
          </a:xfrm>
        </p:grpSpPr>
        <p:sp>
          <p:nvSpPr>
            <p:cNvPr name="Freeform 17" id="17"/>
            <p:cNvSpPr/>
            <p:nvPr/>
          </p:nvSpPr>
          <p:spPr>
            <a:xfrm flipH="false" flipV="false" rot="0">
              <a:off x="0" y="0"/>
              <a:ext cx="1076629" cy="812800"/>
            </a:xfrm>
            <a:custGeom>
              <a:avLst/>
              <a:gdLst/>
              <a:ahLst/>
              <a:cxnLst/>
              <a:rect r="r" b="b" t="t" l="l"/>
              <a:pathLst>
                <a:path h="812800" w="1076629">
                  <a:moveTo>
                    <a:pt x="32073" y="0"/>
                  </a:moveTo>
                  <a:lnTo>
                    <a:pt x="1044556" y="0"/>
                  </a:lnTo>
                  <a:cubicBezTo>
                    <a:pt x="1062269" y="0"/>
                    <a:pt x="1076629" y="14359"/>
                    <a:pt x="1076629" y="32073"/>
                  </a:cubicBezTo>
                  <a:lnTo>
                    <a:pt x="1076629" y="780727"/>
                  </a:lnTo>
                  <a:cubicBezTo>
                    <a:pt x="1076629" y="789234"/>
                    <a:pt x="1073250" y="797391"/>
                    <a:pt x="1067235" y="803406"/>
                  </a:cubicBezTo>
                  <a:cubicBezTo>
                    <a:pt x="1061220" y="809421"/>
                    <a:pt x="1053062" y="812800"/>
                    <a:pt x="1044556" y="812800"/>
                  </a:cubicBezTo>
                  <a:lnTo>
                    <a:pt x="32073" y="812800"/>
                  </a:lnTo>
                  <a:cubicBezTo>
                    <a:pt x="23566" y="812800"/>
                    <a:pt x="15409" y="809421"/>
                    <a:pt x="9394" y="803406"/>
                  </a:cubicBezTo>
                  <a:cubicBezTo>
                    <a:pt x="3379" y="797391"/>
                    <a:pt x="0" y="789234"/>
                    <a:pt x="0" y="780727"/>
                  </a:cubicBezTo>
                  <a:lnTo>
                    <a:pt x="0" y="32073"/>
                  </a:lnTo>
                  <a:cubicBezTo>
                    <a:pt x="0" y="23566"/>
                    <a:pt x="3379" y="15409"/>
                    <a:pt x="9394" y="9394"/>
                  </a:cubicBezTo>
                  <a:cubicBezTo>
                    <a:pt x="15409" y="3379"/>
                    <a:pt x="23566" y="0"/>
                    <a:pt x="32073" y="0"/>
                  </a:cubicBezTo>
                  <a:close/>
                </a:path>
              </a:pathLst>
            </a:custGeom>
            <a:blipFill>
              <a:blip r:embed="rId7"/>
              <a:stretch>
                <a:fillRect l="-12121" t="0" r="-12121" b="0"/>
              </a:stretch>
            </a:blipFill>
          </p:spPr>
        </p:sp>
      </p:grpSp>
      <p:sp>
        <p:nvSpPr>
          <p:cNvPr name="AutoShape 18" id="18"/>
          <p:cNvSpPr/>
          <p:nvPr/>
        </p:nvSpPr>
        <p:spPr>
          <a:xfrm>
            <a:off x="1383746" y="6789567"/>
            <a:ext cx="4777107" cy="0"/>
          </a:xfrm>
          <a:prstGeom prst="line">
            <a:avLst/>
          </a:prstGeom>
          <a:ln cap="flat" w="47625">
            <a:solidFill>
              <a:srgbClr val="145DA0"/>
            </a:solidFill>
            <a:prstDash val="solid"/>
            <a:headEnd type="none" len="sm" w="sm"/>
            <a:tailEnd type="none" len="sm" w="sm"/>
          </a:ln>
        </p:spPr>
      </p:sp>
      <p:sp>
        <p:nvSpPr>
          <p:cNvPr name="Freeform 19" id="19"/>
          <p:cNvSpPr/>
          <p:nvPr/>
        </p:nvSpPr>
        <p:spPr>
          <a:xfrm flipH="false" flipV="false" rot="0">
            <a:off x="6761606" y="9044712"/>
            <a:ext cx="4777107" cy="669915"/>
          </a:xfrm>
          <a:custGeom>
            <a:avLst/>
            <a:gdLst/>
            <a:ahLst/>
            <a:cxnLst/>
            <a:rect r="r" b="b" t="t" l="l"/>
            <a:pathLst>
              <a:path h="669915" w="4777107">
                <a:moveTo>
                  <a:pt x="0" y="0"/>
                </a:moveTo>
                <a:lnTo>
                  <a:pt x="4777107" y="0"/>
                </a:lnTo>
                <a:lnTo>
                  <a:pt x="4777107" y="669915"/>
                </a:lnTo>
                <a:lnTo>
                  <a:pt x="0" y="669915"/>
                </a:lnTo>
                <a:lnTo>
                  <a:pt x="0" y="0"/>
                </a:lnTo>
                <a:close/>
              </a:path>
            </a:pathLst>
          </a:custGeom>
          <a:blipFill>
            <a:blip r:embed="rId6"/>
            <a:stretch>
              <a:fillRect l="0" t="-40835" r="0" b="0"/>
            </a:stretch>
          </a:blipFill>
        </p:spPr>
      </p:sp>
      <p:grpSp>
        <p:nvGrpSpPr>
          <p:cNvPr name="Group 20" id="20"/>
          <p:cNvGrpSpPr/>
          <p:nvPr/>
        </p:nvGrpSpPr>
        <p:grpSpPr>
          <a:xfrm rot="0">
            <a:off x="6733112" y="2438737"/>
            <a:ext cx="4833450" cy="6869332"/>
            <a:chOff x="0" y="0"/>
            <a:chExt cx="1416547" cy="2013207"/>
          </a:xfrm>
        </p:grpSpPr>
        <p:sp>
          <p:nvSpPr>
            <p:cNvPr name="Freeform 21" id="21"/>
            <p:cNvSpPr/>
            <p:nvPr/>
          </p:nvSpPr>
          <p:spPr>
            <a:xfrm flipH="false" flipV="false" rot="0">
              <a:off x="0" y="0"/>
              <a:ext cx="1416547" cy="2013207"/>
            </a:xfrm>
            <a:custGeom>
              <a:avLst/>
              <a:gdLst/>
              <a:ahLst/>
              <a:cxnLst/>
              <a:rect r="r" b="b" t="t" l="l"/>
              <a:pathLst>
                <a:path h="2013207" w="1416547">
                  <a:moveTo>
                    <a:pt x="40043" y="0"/>
                  </a:moveTo>
                  <a:lnTo>
                    <a:pt x="1376504" y="0"/>
                  </a:lnTo>
                  <a:cubicBezTo>
                    <a:pt x="1387124" y="0"/>
                    <a:pt x="1397309" y="4219"/>
                    <a:pt x="1404819" y="11728"/>
                  </a:cubicBezTo>
                  <a:cubicBezTo>
                    <a:pt x="1412329" y="19238"/>
                    <a:pt x="1416547" y="29423"/>
                    <a:pt x="1416547" y="40043"/>
                  </a:cubicBezTo>
                  <a:lnTo>
                    <a:pt x="1416547" y="1973163"/>
                  </a:lnTo>
                  <a:cubicBezTo>
                    <a:pt x="1416547" y="1983784"/>
                    <a:pt x="1412329" y="1993969"/>
                    <a:pt x="1404819" y="2001478"/>
                  </a:cubicBezTo>
                  <a:cubicBezTo>
                    <a:pt x="1397309" y="2008988"/>
                    <a:pt x="1387124" y="2013207"/>
                    <a:pt x="1376504" y="2013207"/>
                  </a:cubicBezTo>
                  <a:lnTo>
                    <a:pt x="40043" y="2013207"/>
                  </a:lnTo>
                  <a:cubicBezTo>
                    <a:pt x="29423" y="2013207"/>
                    <a:pt x="19238" y="2008988"/>
                    <a:pt x="11728" y="2001478"/>
                  </a:cubicBezTo>
                  <a:cubicBezTo>
                    <a:pt x="4219" y="1993969"/>
                    <a:pt x="0" y="1983784"/>
                    <a:pt x="0" y="1973163"/>
                  </a:cubicBezTo>
                  <a:lnTo>
                    <a:pt x="0" y="40043"/>
                  </a:lnTo>
                  <a:cubicBezTo>
                    <a:pt x="0" y="29423"/>
                    <a:pt x="4219" y="19238"/>
                    <a:pt x="11728" y="11728"/>
                  </a:cubicBezTo>
                  <a:cubicBezTo>
                    <a:pt x="19238" y="4219"/>
                    <a:pt x="29423" y="0"/>
                    <a:pt x="40043" y="0"/>
                  </a:cubicBezTo>
                  <a:close/>
                </a:path>
              </a:pathLst>
            </a:custGeom>
            <a:solidFill>
              <a:srgbClr val="FDFDFD"/>
            </a:solidFill>
            <a:ln w="38100" cap="rnd">
              <a:solidFill>
                <a:srgbClr val="145DA0"/>
              </a:solidFill>
              <a:prstDash val="solid"/>
              <a:round/>
            </a:ln>
          </p:spPr>
        </p:sp>
        <p:sp>
          <p:nvSpPr>
            <p:cNvPr name="TextBox 22" id="22"/>
            <p:cNvSpPr txBox="true"/>
            <p:nvPr/>
          </p:nvSpPr>
          <p:spPr>
            <a:xfrm>
              <a:off x="0" y="-38100"/>
              <a:ext cx="1416547" cy="205130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3" id="23"/>
          <p:cNvGrpSpPr/>
          <p:nvPr/>
        </p:nvGrpSpPr>
        <p:grpSpPr>
          <a:xfrm rot="0">
            <a:off x="6937501" y="2768824"/>
            <a:ext cx="4344981" cy="3280240"/>
            <a:chOff x="0" y="0"/>
            <a:chExt cx="1076629" cy="812800"/>
          </a:xfrm>
        </p:grpSpPr>
        <p:sp>
          <p:nvSpPr>
            <p:cNvPr name="Freeform 24" id="24"/>
            <p:cNvSpPr/>
            <p:nvPr/>
          </p:nvSpPr>
          <p:spPr>
            <a:xfrm flipH="false" flipV="false" rot="0">
              <a:off x="0" y="0"/>
              <a:ext cx="1076629" cy="812800"/>
            </a:xfrm>
            <a:custGeom>
              <a:avLst/>
              <a:gdLst/>
              <a:ahLst/>
              <a:cxnLst/>
              <a:rect r="r" b="b" t="t" l="l"/>
              <a:pathLst>
                <a:path h="812800" w="1076629">
                  <a:moveTo>
                    <a:pt x="32073" y="0"/>
                  </a:moveTo>
                  <a:lnTo>
                    <a:pt x="1044556" y="0"/>
                  </a:lnTo>
                  <a:cubicBezTo>
                    <a:pt x="1062269" y="0"/>
                    <a:pt x="1076629" y="14359"/>
                    <a:pt x="1076629" y="32073"/>
                  </a:cubicBezTo>
                  <a:lnTo>
                    <a:pt x="1076629" y="780727"/>
                  </a:lnTo>
                  <a:cubicBezTo>
                    <a:pt x="1076629" y="789234"/>
                    <a:pt x="1073250" y="797391"/>
                    <a:pt x="1067235" y="803406"/>
                  </a:cubicBezTo>
                  <a:cubicBezTo>
                    <a:pt x="1061220" y="809421"/>
                    <a:pt x="1053062" y="812800"/>
                    <a:pt x="1044556" y="812800"/>
                  </a:cubicBezTo>
                  <a:lnTo>
                    <a:pt x="32073" y="812800"/>
                  </a:lnTo>
                  <a:cubicBezTo>
                    <a:pt x="23566" y="812800"/>
                    <a:pt x="15409" y="809421"/>
                    <a:pt x="9394" y="803406"/>
                  </a:cubicBezTo>
                  <a:cubicBezTo>
                    <a:pt x="3379" y="797391"/>
                    <a:pt x="0" y="789234"/>
                    <a:pt x="0" y="780727"/>
                  </a:cubicBezTo>
                  <a:lnTo>
                    <a:pt x="0" y="32073"/>
                  </a:lnTo>
                  <a:cubicBezTo>
                    <a:pt x="0" y="23566"/>
                    <a:pt x="3379" y="15409"/>
                    <a:pt x="9394" y="9394"/>
                  </a:cubicBezTo>
                  <a:cubicBezTo>
                    <a:pt x="15409" y="3379"/>
                    <a:pt x="23566" y="0"/>
                    <a:pt x="32073" y="0"/>
                  </a:cubicBezTo>
                  <a:close/>
                </a:path>
              </a:pathLst>
            </a:custGeom>
            <a:blipFill>
              <a:blip r:embed="rId8"/>
              <a:stretch>
                <a:fillRect l="0" t="-14465" r="0" b="-14465"/>
              </a:stretch>
            </a:blipFill>
          </p:spPr>
        </p:sp>
      </p:grpSp>
      <p:sp>
        <p:nvSpPr>
          <p:cNvPr name="AutoShape 25" id="25"/>
          <p:cNvSpPr/>
          <p:nvPr/>
        </p:nvSpPr>
        <p:spPr>
          <a:xfrm>
            <a:off x="6721438" y="6789567"/>
            <a:ext cx="4777107" cy="0"/>
          </a:xfrm>
          <a:prstGeom prst="line">
            <a:avLst/>
          </a:prstGeom>
          <a:ln cap="flat" w="47625">
            <a:solidFill>
              <a:srgbClr val="145DA0"/>
            </a:solidFill>
            <a:prstDash val="solid"/>
            <a:headEnd type="none" len="sm" w="sm"/>
            <a:tailEnd type="none" len="sm" w="sm"/>
          </a:ln>
        </p:spPr>
      </p:sp>
      <p:sp>
        <p:nvSpPr>
          <p:cNvPr name="Freeform 26" id="26"/>
          <p:cNvSpPr/>
          <p:nvPr/>
        </p:nvSpPr>
        <p:spPr>
          <a:xfrm flipH="false" flipV="false" rot="0">
            <a:off x="12130605" y="9017095"/>
            <a:ext cx="4777107" cy="669915"/>
          </a:xfrm>
          <a:custGeom>
            <a:avLst/>
            <a:gdLst/>
            <a:ahLst/>
            <a:cxnLst/>
            <a:rect r="r" b="b" t="t" l="l"/>
            <a:pathLst>
              <a:path h="669915" w="4777107">
                <a:moveTo>
                  <a:pt x="0" y="0"/>
                </a:moveTo>
                <a:lnTo>
                  <a:pt x="4777107" y="0"/>
                </a:lnTo>
                <a:lnTo>
                  <a:pt x="4777107" y="669915"/>
                </a:lnTo>
                <a:lnTo>
                  <a:pt x="0" y="669915"/>
                </a:lnTo>
                <a:lnTo>
                  <a:pt x="0" y="0"/>
                </a:lnTo>
                <a:close/>
              </a:path>
            </a:pathLst>
          </a:custGeom>
          <a:blipFill>
            <a:blip r:embed="rId6"/>
            <a:stretch>
              <a:fillRect l="0" t="-40835" r="0" b="0"/>
            </a:stretch>
          </a:blipFill>
        </p:spPr>
      </p:sp>
      <p:sp>
        <p:nvSpPr>
          <p:cNvPr name="TextBox 27" id="27"/>
          <p:cNvSpPr txBox="true"/>
          <p:nvPr/>
        </p:nvSpPr>
        <p:spPr>
          <a:xfrm rot="0">
            <a:off x="2003544" y="825208"/>
            <a:ext cx="6812110" cy="1127778"/>
          </a:xfrm>
          <a:prstGeom prst="rect">
            <a:avLst/>
          </a:prstGeom>
        </p:spPr>
        <p:txBody>
          <a:bodyPr anchor="t" rtlCol="false" tIns="0" lIns="0" bIns="0" rIns="0">
            <a:spAutoFit/>
          </a:bodyPr>
          <a:lstStyle/>
          <a:p>
            <a:pPr algn="l" marL="0" indent="0" lvl="0">
              <a:lnSpc>
                <a:spcPts val="9297"/>
              </a:lnSpc>
              <a:spcBef>
                <a:spcPct val="0"/>
              </a:spcBef>
            </a:pPr>
            <a:r>
              <a:rPr lang="en-US" b="true" sz="6736" spc="660">
                <a:solidFill>
                  <a:srgbClr val="231F20"/>
                </a:solidFill>
                <a:latin typeface="Oswald Bold"/>
                <a:ea typeface="Oswald Bold"/>
                <a:cs typeface="Oswald Bold"/>
                <a:sym typeface="Oswald Bold"/>
              </a:rPr>
              <a:t>FUTURE SCOPE</a:t>
            </a:r>
          </a:p>
        </p:txBody>
      </p:sp>
      <p:sp>
        <p:nvSpPr>
          <p:cNvPr name="TextBox 28" id="28"/>
          <p:cNvSpPr txBox="true"/>
          <p:nvPr/>
        </p:nvSpPr>
        <p:spPr>
          <a:xfrm rot="0">
            <a:off x="274795" y="154905"/>
            <a:ext cx="4562183" cy="346088"/>
          </a:xfrm>
          <a:prstGeom prst="rect">
            <a:avLst/>
          </a:prstGeom>
        </p:spPr>
        <p:txBody>
          <a:bodyPr anchor="t" rtlCol="false" tIns="0" lIns="0" bIns="0" rIns="0">
            <a:spAutoFit/>
          </a:bodyPr>
          <a:lstStyle/>
          <a:p>
            <a:pPr algn="l">
              <a:lnSpc>
                <a:spcPts val="1429"/>
              </a:lnSpc>
            </a:pPr>
            <a:r>
              <a:rPr lang="en-US" b="true" sz="1035" spc="101">
                <a:solidFill>
                  <a:srgbClr val="231F20"/>
                </a:solidFill>
                <a:latin typeface="Montserrat Classic Bold"/>
                <a:ea typeface="Montserrat Classic Bold"/>
                <a:cs typeface="Montserrat Classic Bold"/>
                <a:sym typeface="Montserrat Classic Bold"/>
              </a:rPr>
              <a:t>DEPARTMENT OF COMPUTER SCIENCE AND ENGINEERING</a:t>
            </a:r>
          </a:p>
          <a:p>
            <a:pPr algn="l" marL="0" indent="0" lvl="0">
              <a:lnSpc>
                <a:spcPts val="1429"/>
              </a:lnSpc>
              <a:spcBef>
                <a:spcPct val="0"/>
              </a:spcBef>
            </a:pPr>
            <a:r>
              <a:rPr lang="en-US" b="true" sz="1035" spc="101">
                <a:solidFill>
                  <a:srgbClr val="231F20"/>
                </a:solidFill>
                <a:latin typeface="Montserrat Classic Bold"/>
                <a:ea typeface="Montserrat Classic Bold"/>
                <a:cs typeface="Montserrat Classic Bold"/>
                <a:sym typeface="Montserrat Classic Bold"/>
              </a:rPr>
              <a:t>JORHAT ENGINEERING COLLEGE</a:t>
            </a:r>
          </a:p>
        </p:txBody>
      </p:sp>
      <p:sp>
        <p:nvSpPr>
          <p:cNvPr name="TextBox 29" id="29"/>
          <p:cNvSpPr txBox="true"/>
          <p:nvPr/>
        </p:nvSpPr>
        <p:spPr>
          <a:xfrm rot="0">
            <a:off x="1805327" y="7549977"/>
            <a:ext cx="4014282" cy="976673"/>
          </a:xfrm>
          <a:prstGeom prst="rect">
            <a:avLst/>
          </a:prstGeom>
        </p:spPr>
        <p:txBody>
          <a:bodyPr anchor="t" rtlCol="false" tIns="0" lIns="0" bIns="0" rIns="0">
            <a:spAutoFit/>
          </a:bodyPr>
          <a:lstStyle/>
          <a:p>
            <a:pPr algn="ctr">
              <a:lnSpc>
                <a:spcPts val="3917"/>
              </a:lnSpc>
              <a:spcBef>
                <a:spcPct val="0"/>
              </a:spcBef>
            </a:pPr>
            <a:r>
              <a:rPr lang="en-US" b="true" sz="2798">
                <a:solidFill>
                  <a:srgbClr val="145DA0"/>
                </a:solidFill>
                <a:latin typeface="DM Sans Bold"/>
                <a:ea typeface="DM Sans Bold"/>
                <a:cs typeface="DM Sans Bold"/>
                <a:sym typeface="DM Sans Bold"/>
              </a:rPr>
              <a:t> Number Plate Recognition</a:t>
            </a:r>
          </a:p>
        </p:txBody>
      </p:sp>
      <p:sp>
        <p:nvSpPr>
          <p:cNvPr name="TextBox 30" id="30"/>
          <p:cNvSpPr txBox="true"/>
          <p:nvPr/>
        </p:nvSpPr>
        <p:spPr>
          <a:xfrm rot="0">
            <a:off x="7143019" y="7522359"/>
            <a:ext cx="4014282" cy="976673"/>
          </a:xfrm>
          <a:prstGeom prst="rect">
            <a:avLst/>
          </a:prstGeom>
        </p:spPr>
        <p:txBody>
          <a:bodyPr anchor="t" rtlCol="false" tIns="0" lIns="0" bIns="0" rIns="0">
            <a:spAutoFit/>
          </a:bodyPr>
          <a:lstStyle/>
          <a:p>
            <a:pPr algn="ctr">
              <a:lnSpc>
                <a:spcPts val="3917"/>
              </a:lnSpc>
              <a:spcBef>
                <a:spcPct val="0"/>
              </a:spcBef>
            </a:pPr>
            <a:r>
              <a:rPr lang="en-US" b="true" sz="2798">
                <a:solidFill>
                  <a:srgbClr val="145DA0"/>
                </a:solidFill>
                <a:latin typeface="DM Sans Bold"/>
                <a:ea typeface="DM Sans Bold"/>
                <a:cs typeface="DM Sans Bold"/>
                <a:sym typeface="DM Sans Bold"/>
              </a:rPr>
              <a:t>Workforce Management</a:t>
            </a:r>
          </a:p>
        </p:txBody>
      </p:sp>
      <p:sp>
        <p:nvSpPr>
          <p:cNvPr name="Freeform 31" id="31"/>
          <p:cNvSpPr/>
          <p:nvPr/>
        </p:nvSpPr>
        <p:spPr>
          <a:xfrm flipH="false" flipV="false" rot="0">
            <a:off x="12141246" y="9132086"/>
            <a:ext cx="4909864" cy="688532"/>
          </a:xfrm>
          <a:custGeom>
            <a:avLst/>
            <a:gdLst/>
            <a:ahLst/>
            <a:cxnLst/>
            <a:rect r="r" b="b" t="t" l="l"/>
            <a:pathLst>
              <a:path h="688532" w="4909864">
                <a:moveTo>
                  <a:pt x="0" y="0"/>
                </a:moveTo>
                <a:lnTo>
                  <a:pt x="4909864" y="0"/>
                </a:lnTo>
                <a:lnTo>
                  <a:pt x="4909864" y="688532"/>
                </a:lnTo>
                <a:lnTo>
                  <a:pt x="0" y="688532"/>
                </a:lnTo>
                <a:lnTo>
                  <a:pt x="0" y="0"/>
                </a:lnTo>
                <a:close/>
              </a:path>
            </a:pathLst>
          </a:custGeom>
          <a:blipFill>
            <a:blip r:embed="rId6"/>
            <a:stretch>
              <a:fillRect l="0" t="-40835" r="0" b="0"/>
            </a:stretch>
          </a:blipFill>
        </p:spPr>
      </p:sp>
      <p:grpSp>
        <p:nvGrpSpPr>
          <p:cNvPr name="Group 32" id="32"/>
          <p:cNvGrpSpPr/>
          <p:nvPr/>
        </p:nvGrpSpPr>
        <p:grpSpPr>
          <a:xfrm rot="0">
            <a:off x="12111961" y="2466355"/>
            <a:ext cx="4967772" cy="6789556"/>
            <a:chOff x="0" y="0"/>
            <a:chExt cx="1416547" cy="1936024"/>
          </a:xfrm>
        </p:grpSpPr>
        <p:sp>
          <p:nvSpPr>
            <p:cNvPr name="Freeform 33" id="33"/>
            <p:cNvSpPr/>
            <p:nvPr/>
          </p:nvSpPr>
          <p:spPr>
            <a:xfrm flipH="false" flipV="false" rot="0">
              <a:off x="0" y="0"/>
              <a:ext cx="1416547" cy="1936024"/>
            </a:xfrm>
            <a:custGeom>
              <a:avLst/>
              <a:gdLst/>
              <a:ahLst/>
              <a:cxnLst/>
              <a:rect r="r" b="b" t="t" l="l"/>
              <a:pathLst>
                <a:path h="1936024" w="1416547">
                  <a:moveTo>
                    <a:pt x="38961" y="0"/>
                  </a:moveTo>
                  <a:lnTo>
                    <a:pt x="1377587" y="0"/>
                  </a:lnTo>
                  <a:cubicBezTo>
                    <a:pt x="1399104" y="0"/>
                    <a:pt x="1416547" y="17443"/>
                    <a:pt x="1416547" y="38961"/>
                  </a:cubicBezTo>
                  <a:lnTo>
                    <a:pt x="1416547" y="1897064"/>
                  </a:lnTo>
                  <a:cubicBezTo>
                    <a:pt x="1416547" y="1918581"/>
                    <a:pt x="1399104" y="1936024"/>
                    <a:pt x="1377587" y="1936024"/>
                  </a:cubicBezTo>
                  <a:lnTo>
                    <a:pt x="38961" y="1936024"/>
                  </a:lnTo>
                  <a:cubicBezTo>
                    <a:pt x="28628" y="1936024"/>
                    <a:pt x="18718" y="1931920"/>
                    <a:pt x="11411" y="1924613"/>
                  </a:cubicBezTo>
                  <a:cubicBezTo>
                    <a:pt x="4105" y="1917307"/>
                    <a:pt x="0" y="1907397"/>
                    <a:pt x="0" y="1897064"/>
                  </a:cubicBezTo>
                  <a:lnTo>
                    <a:pt x="0" y="38961"/>
                  </a:lnTo>
                  <a:cubicBezTo>
                    <a:pt x="0" y="17443"/>
                    <a:pt x="17443" y="0"/>
                    <a:pt x="38961" y="0"/>
                  </a:cubicBezTo>
                  <a:close/>
                </a:path>
              </a:pathLst>
            </a:custGeom>
            <a:solidFill>
              <a:srgbClr val="FDFDFD"/>
            </a:solidFill>
            <a:ln w="38100" cap="rnd">
              <a:solidFill>
                <a:srgbClr val="145DA0"/>
              </a:solidFill>
              <a:prstDash val="solid"/>
              <a:round/>
            </a:ln>
          </p:spPr>
        </p:sp>
        <p:sp>
          <p:nvSpPr>
            <p:cNvPr name="TextBox 34" id="34"/>
            <p:cNvSpPr txBox="true"/>
            <p:nvPr/>
          </p:nvSpPr>
          <p:spPr>
            <a:xfrm>
              <a:off x="0" y="-38100"/>
              <a:ext cx="1416547" cy="1974124"/>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35" id="35"/>
          <p:cNvGrpSpPr/>
          <p:nvPr/>
        </p:nvGrpSpPr>
        <p:grpSpPr>
          <a:xfrm rot="0">
            <a:off x="12322029" y="2805615"/>
            <a:ext cx="4465729" cy="3371399"/>
            <a:chOff x="0" y="0"/>
            <a:chExt cx="1076629" cy="812800"/>
          </a:xfrm>
        </p:grpSpPr>
        <p:sp>
          <p:nvSpPr>
            <p:cNvPr name="Freeform 36" id="36"/>
            <p:cNvSpPr/>
            <p:nvPr/>
          </p:nvSpPr>
          <p:spPr>
            <a:xfrm flipH="false" flipV="false" rot="0">
              <a:off x="0" y="0"/>
              <a:ext cx="1076629" cy="812800"/>
            </a:xfrm>
            <a:custGeom>
              <a:avLst/>
              <a:gdLst/>
              <a:ahLst/>
              <a:cxnLst/>
              <a:rect r="r" b="b" t="t" l="l"/>
              <a:pathLst>
                <a:path h="812800" w="1076629">
                  <a:moveTo>
                    <a:pt x="31205" y="0"/>
                  </a:moveTo>
                  <a:lnTo>
                    <a:pt x="1045423" y="0"/>
                  </a:lnTo>
                  <a:cubicBezTo>
                    <a:pt x="1053699" y="0"/>
                    <a:pt x="1061637" y="3288"/>
                    <a:pt x="1067489" y="9140"/>
                  </a:cubicBezTo>
                  <a:cubicBezTo>
                    <a:pt x="1073341" y="14992"/>
                    <a:pt x="1076629" y="22929"/>
                    <a:pt x="1076629" y="31205"/>
                  </a:cubicBezTo>
                  <a:lnTo>
                    <a:pt x="1076629" y="781595"/>
                  </a:lnTo>
                  <a:cubicBezTo>
                    <a:pt x="1076629" y="789871"/>
                    <a:pt x="1073341" y="797808"/>
                    <a:pt x="1067489" y="803660"/>
                  </a:cubicBezTo>
                  <a:cubicBezTo>
                    <a:pt x="1061637" y="809512"/>
                    <a:pt x="1053699" y="812800"/>
                    <a:pt x="1045423" y="812800"/>
                  </a:cubicBezTo>
                  <a:lnTo>
                    <a:pt x="31205" y="812800"/>
                  </a:lnTo>
                  <a:cubicBezTo>
                    <a:pt x="22929" y="812800"/>
                    <a:pt x="14992" y="809512"/>
                    <a:pt x="9140" y="803660"/>
                  </a:cubicBezTo>
                  <a:cubicBezTo>
                    <a:pt x="3288" y="797808"/>
                    <a:pt x="0" y="789871"/>
                    <a:pt x="0" y="781595"/>
                  </a:cubicBezTo>
                  <a:lnTo>
                    <a:pt x="0" y="31205"/>
                  </a:lnTo>
                  <a:cubicBezTo>
                    <a:pt x="0" y="22929"/>
                    <a:pt x="3288" y="14992"/>
                    <a:pt x="9140" y="9140"/>
                  </a:cubicBezTo>
                  <a:cubicBezTo>
                    <a:pt x="14992" y="3288"/>
                    <a:pt x="22929" y="0"/>
                    <a:pt x="31205" y="0"/>
                  </a:cubicBezTo>
                  <a:close/>
                </a:path>
              </a:pathLst>
            </a:custGeom>
            <a:blipFill>
              <a:blip r:embed="rId9"/>
              <a:stretch>
                <a:fillRect l="-15724" t="0" r="-15725" b="0"/>
              </a:stretch>
            </a:blipFill>
          </p:spPr>
        </p:sp>
      </p:grpSp>
      <p:sp>
        <p:nvSpPr>
          <p:cNvPr name="AutoShape 37" id="37"/>
          <p:cNvSpPr/>
          <p:nvPr/>
        </p:nvSpPr>
        <p:spPr>
          <a:xfrm>
            <a:off x="12141246" y="6789567"/>
            <a:ext cx="4909864" cy="0"/>
          </a:xfrm>
          <a:prstGeom prst="line">
            <a:avLst/>
          </a:prstGeom>
          <a:ln cap="flat" w="47625">
            <a:solidFill>
              <a:srgbClr val="145DA0"/>
            </a:solidFill>
            <a:prstDash val="solid"/>
            <a:headEnd type="none" len="sm" w="sm"/>
            <a:tailEnd type="none" len="sm" w="sm"/>
          </a:ln>
        </p:spPr>
      </p:sp>
      <p:sp>
        <p:nvSpPr>
          <p:cNvPr name="TextBox 38" id="38"/>
          <p:cNvSpPr txBox="true"/>
          <p:nvPr/>
        </p:nvSpPr>
        <p:spPr>
          <a:xfrm rot="0">
            <a:off x="12533258" y="7692840"/>
            <a:ext cx="4125839" cy="993748"/>
          </a:xfrm>
          <a:prstGeom prst="rect">
            <a:avLst/>
          </a:prstGeom>
        </p:spPr>
        <p:txBody>
          <a:bodyPr anchor="t" rtlCol="false" tIns="0" lIns="0" bIns="0" rIns="0">
            <a:spAutoFit/>
          </a:bodyPr>
          <a:lstStyle/>
          <a:p>
            <a:pPr algn="ctr">
              <a:lnSpc>
                <a:spcPts val="4026"/>
              </a:lnSpc>
              <a:spcBef>
                <a:spcPct val="0"/>
              </a:spcBef>
            </a:pPr>
            <a:r>
              <a:rPr lang="en-US" b="true" sz="2876">
                <a:solidFill>
                  <a:srgbClr val="145DA0"/>
                </a:solidFill>
                <a:latin typeface="DM Sans Bold"/>
                <a:ea typeface="DM Sans Bold"/>
                <a:cs typeface="DM Sans Bold"/>
                <a:sym typeface="DM Sans Bold"/>
              </a:rPr>
              <a:t>Mobile App Development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12076940" y="-3354783"/>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24419" y="-1349021"/>
            <a:ext cx="2094695" cy="2377721"/>
            <a:chOff x="0" y="0"/>
            <a:chExt cx="551689" cy="626231"/>
          </a:xfrm>
        </p:grpSpPr>
        <p:sp>
          <p:nvSpPr>
            <p:cNvPr name="Freeform 4" id="4"/>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5" id="5"/>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2280305"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Freeform 7" id="7"/>
          <p:cNvSpPr/>
          <p:nvPr/>
        </p:nvSpPr>
        <p:spPr>
          <a:xfrm flipH="false" flipV="false" rot="0">
            <a:off x="0" y="4299928"/>
            <a:ext cx="7186769" cy="5979075"/>
          </a:xfrm>
          <a:custGeom>
            <a:avLst/>
            <a:gdLst/>
            <a:ahLst/>
            <a:cxnLst/>
            <a:rect r="r" b="b" t="t" l="l"/>
            <a:pathLst>
              <a:path h="5979075" w="7186769">
                <a:moveTo>
                  <a:pt x="0" y="0"/>
                </a:moveTo>
                <a:lnTo>
                  <a:pt x="7186769" y="0"/>
                </a:lnTo>
                <a:lnTo>
                  <a:pt x="7186769" y="5979075"/>
                </a:lnTo>
                <a:lnTo>
                  <a:pt x="0" y="5979075"/>
                </a:lnTo>
                <a:lnTo>
                  <a:pt x="0" y="0"/>
                </a:lnTo>
                <a:close/>
              </a:path>
            </a:pathLst>
          </a:custGeom>
          <a:blipFill>
            <a:blip r:embed="rId5"/>
            <a:stretch>
              <a:fillRect l="0" t="0" r="0" b="0"/>
            </a:stretch>
          </a:blipFill>
        </p:spPr>
      </p:sp>
      <p:sp>
        <p:nvSpPr>
          <p:cNvPr name="TextBox 8" id="8"/>
          <p:cNvSpPr txBox="true"/>
          <p:nvPr/>
        </p:nvSpPr>
        <p:spPr>
          <a:xfrm rot="0">
            <a:off x="2003544" y="825208"/>
            <a:ext cx="6812110" cy="1127778"/>
          </a:xfrm>
          <a:prstGeom prst="rect">
            <a:avLst/>
          </a:prstGeom>
        </p:spPr>
        <p:txBody>
          <a:bodyPr anchor="t" rtlCol="false" tIns="0" lIns="0" bIns="0" rIns="0">
            <a:spAutoFit/>
          </a:bodyPr>
          <a:lstStyle/>
          <a:p>
            <a:pPr algn="l" marL="0" indent="0" lvl="0">
              <a:lnSpc>
                <a:spcPts val="9297"/>
              </a:lnSpc>
              <a:spcBef>
                <a:spcPct val="0"/>
              </a:spcBef>
            </a:pPr>
            <a:r>
              <a:rPr lang="en-US" b="true" sz="6736" spc="660">
                <a:solidFill>
                  <a:srgbClr val="231F20"/>
                </a:solidFill>
                <a:latin typeface="Oswald Bold"/>
                <a:ea typeface="Oswald Bold"/>
                <a:cs typeface="Oswald Bold"/>
                <a:sym typeface="Oswald Bold"/>
              </a:rPr>
              <a:t>FUTURE SCOPE</a:t>
            </a:r>
          </a:p>
        </p:txBody>
      </p:sp>
      <p:sp>
        <p:nvSpPr>
          <p:cNvPr name="TextBox 9" id="9"/>
          <p:cNvSpPr txBox="true"/>
          <p:nvPr/>
        </p:nvSpPr>
        <p:spPr>
          <a:xfrm rot="0">
            <a:off x="274795" y="154905"/>
            <a:ext cx="4562183" cy="346088"/>
          </a:xfrm>
          <a:prstGeom prst="rect">
            <a:avLst/>
          </a:prstGeom>
        </p:spPr>
        <p:txBody>
          <a:bodyPr anchor="t" rtlCol="false" tIns="0" lIns="0" bIns="0" rIns="0">
            <a:spAutoFit/>
          </a:bodyPr>
          <a:lstStyle/>
          <a:p>
            <a:pPr algn="l">
              <a:lnSpc>
                <a:spcPts val="1429"/>
              </a:lnSpc>
            </a:pPr>
            <a:r>
              <a:rPr lang="en-US" b="true" sz="1035" spc="101">
                <a:solidFill>
                  <a:srgbClr val="231F20"/>
                </a:solidFill>
                <a:latin typeface="Montserrat Classic Bold"/>
                <a:ea typeface="Montserrat Classic Bold"/>
                <a:cs typeface="Montserrat Classic Bold"/>
                <a:sym typeface="Montserrat Classic Bold"/>
              </a:rPr>
              <a:t>DEPARTMENT OF COMPUTER SCIENCE AND ENGINEERING</a:t>
            </a:r>
          </a:p>
          <a:p>
            <a:pPr algn="l" marL="0" indent="0" lvl="0">
              <a:lnSpc>
                <a:spcPts val="1429"/>
              </a:lnSpc>
              <a:spcBef>
                <a:spcPct val="0"/>
              </a:spcBef>
            </a:pPr>
            <a:r>
              <a:rPr lang="en-US" b="true" sz="1035" spc="101">
                <a:solidFill>
                  <a:srgbClr val="231F20"/>
                </a:solidFill>
                <a:latin typeface="Montserrat Classic Bold"/>
                <a:ea typeface="Montserrat Classic Bold"/>
                <a:cs typeface="Montserrat Classic Bold"/>
                <a:sym typeface="Montserrat Classic Bold"/>
              </a:rPr>
              <a:t>JORHAT ENGINEERING COLLEGE</a:t>
            </a:r>
          </a:p>
        </p:txBody>
      </p:sp>
      <p:sp>
        <p:nvSpPr>
          <p:cNvPr name="Freeform 10" id="10"/>
          <p:cNvSpPr/>
          <p:nvPr/>
        </p:nvSpPr>
        <p:spPr>
          <a:xfrm flipH="false" flipV="false" rot="0">
            <a:off x="1244325" y="9075424"/>
            <a:ext cx="4909864" cy="688532"/>
          </a:xfrm>
          <a:custGeom>
            <a:avLst/>
            <a:gdLst/>
            <a:ahLst/>
            <a:cxnLst/>
            <a:rect r="r" b="b" t="t" l="l"/>
            <a:pathLst>
              <a:path h="688532" w="4909864">
                <a:moveTo>
                  <a:pt x="0" y="0"/>
                </a:moveTo>
                <a:lnTo>
                  <a:pt x="4909864" y="0"/>
                </a:lnTo>
                <a:lnTo>
                  <a:pt x="4909864" y="688532"/>
                </a:lnTo>
                <a:lnTo>
                  <a:pt x="0" y="688532"/>
                </a:lnTo>
                <a:lnTo>
                  <a:pt x="0" y="0"/>
                </a:lnTo>
                <a:close/>
              </a:path>
            </a:pathLst>
          </a:custGeom>
          <a:blipFill>
            <a:blip r:embed="rId6"/>
            <a:stretch>
              <a:fillRect l="0" t="-40835" r="0" b="0"/>
            </a:stretch>
          </a:blipFill>
        </p:spPr>
      </p:sp>
      <p:grpSp>
        <p:nvGrpSpPr>
          <p:cNvPr name="Group 11" id="11"/>
          <p:cNvGrpSpPr/>
          <p:nvPr/>
        </p:nvGrpSpPr>
        <p:grpSpPr>
          <a:xfrm rot="0">
            <a:off x="1215040" y="2285868"/>
            <a:ext cx="4967772" cy="7060232"/>
            <a:chOff x="0" y="0"/>
            <a:chExt cx="1416547" cy="2013207"/>
          </a:xfrm>
        </p:grpSpPr>
        <p:sp>
          <p:nvSpPr>
            <p:cNvPr name="Freeform 12" id="12"/>
            <p:cNvSpPr/>
            <p:nvPr/>
          </p:nvSpPr>
          <p:spPr>
            <a:xfrm flipH="false" flipV="false" rot="0">
              <a:off x="0" y="0"/>
              <a:ext cx="1416547" cy="2013207"/>
            </a:xfrm>
            <a:custGeom>
              <a:avLst/>
              <a:gdLst/>
              <a:ahLst/>
              <a:cxnLst/>
              <a:rect r="r" b="b" t="t" l="l"/>
              <a:pathLst>
                <a:path h="2013207" w="1416547">
                  <a:moveTo>
                    <a:pt x="38961" y="0"/>
                  </a:moveTo>
                  <a:lnTo>
                    <a:pt x="1377587" y="0"/>
                  </a:lnTo>
                  <a:cubicBezTo>
                    <a:pt x="1399104" y="0"/>
                    <a:pt x="1416547" y="17443"/>
                    <a:pt x="1416547" y="38961"/>
                  </a:cubicBezTo>
                  <a:lnTo>
                    <a:pt x="1416547" y="1974246"/>
                  </a:lnTo>
                  <a:cubicBezTo>
                    <a:pt x="1416547" y="1984579"/>
                    <a:pt x="1412443" y="1994489"/>
                    <a:pt x="1405136" y="2001795"/>
                  </a:cubicBezTo>
                  <a:cubicBezTo>
                    <a:pt x="1397830" y="2009102"/>
                    <a:pt x="1387920" y="2013207"/>
                    <a:pt x="1377587" y="2013207"/>
                  </a:cubicBezTo>
                  <a:lnTo>
                    <a:pt x="38961" y="2013207"/>
                  </a:lnTo>
                  <a:cubicBezTo>
                    <a:pt x="17443" y="2013207"/>
                    <a:pt x="0" y="1995763"/>
                    <a:pt x="0" y="1974246"/>
                  </a:cubicBezTo>
                  <a:lnTo>
                    <a:pt x="0" y="38961"/>
                  </a:lnTo>
                  <a:cubicBezTo>
                    <a:pt x="0" y="17443"/>
                    <a:pt x="17443" y="0"/>
                    <a:pt x="38961" y="0"/>
                  </a:cubicBezTo>
                  <a:close/>
                </a:path>
              </a:pathLst>
            </a:custGeom>
            <a:solidFill>
              <a:srgbClr val="FDFDFD"/>
            </a:solidFill>
            <a:ln w="38100" cap="rnd">
              <a:solidFill>
                <a:srgbClr val="145DA0"/>
              </a:solidFill>
              <a:prstDash val="solid"/>
              <a:round/>
            </a:ln>
          </p:spPr>
        </p:sp>
        <p:sp>
          <p:nvSpPr>
            <p:cNvPr name="TextBox 13" id="13"/>
            <p:cNvSpPr txBox="true"/>
            <p:nvPr/>
          </p:nvSpPr>
          <p:spPr>
            <a:xfrm>
              <a:off x="0" y="-38100"/>
              <a:ext cx="1416547" cy="205130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4" id="14"/>
          <p:cNvGrpSpPr/>
          <p:nvPr/>
        </p:nvGrpSpPr>
        <p:grpSpPr>
          <a:xfrm rot="0">
            <a:off x="1425109" y="2625128"/>
            <a:ext cx="4465729" cy="3371399"/>
            <a:chOff x="0" y="0"/>
            <a:chExt cx="1076629" cy="812800"/>
          </a:xfrm>
        </p:grpSpPr>
        <p:sp>
          <p:nvSpPr>
            <p:cNvPr name="Freeform 15" id="15"/>
            <p:cNvSpPr/>
            <p:nvPr/>
          </p:nvSpPr>
          <p:spPr>
            <a:xfrm flipH="false" flipV="false" rot="0">
              <a:off x="0" y="0"/>
              <a:ext cx="1076629" cy="812800"/>
            </a:xfrm>
            <a:custGeom>
              <a:avLst/>
              <a:gdLst/>
              <a:ahLst/>
              <a:cxnLst/>
              <a:rect r="r" b="b" t="t" l="l"/>
              <a:pathLst>
                <a:path h="812800" w="1076629">
                  <a:moveTo>
                    <a:pt x="31205" y="0"/>
                  </a:moveTo>
                  <a:lnTo>
                    <a:pt x="1045423" y="0"/>
                  </a:lnTo>
                  <a:cubicBezTo>
                    <a:pt x="1053699" y="0"/>
                    <a:pt x="1061637" y="3288"/>
                    <a:pt x="1067489" y="9140"/>
                  </a:cubicBezTo>
                  <a:cubicBezTo>
                    <a:pt x="1073341" y="14992"/>
                    <a:pt x="1076629" y="22929"/>
                    <a:pt x="1076629" y="31205"/>
                  </a:cubicBezTo>
                  <a:lnTo>
                    <a:pt x="1076629" y="781595"/>
                  </a:lnTo>
                  <a:cubicBezTo>
                    <a:pt x="1076629" y="789871"/>
                    <a:pt x="1073341" y="797808"/>
                    <a:pt x="1067489" y="803660"/>
                  </a:cubicBezTo>
                  <a:cubicBezTo>
                    <a:pt x="1061637" y="809512"/>
                    <a:pt x="1053699" y="812800"/>
                    <a:pt x="1045423" y="812800"/>
                  </a:cubicBezTo>
                  <a:lnTo>
                    <a:pt x="31205" y="812800"/>
                  </a:lnTo>
                  <a:cubicBezTo>
                    <a:pt x="22929" y="812800"/>
                    <a:pt x="14992" y="809512"/>
                    <a:pt x="9140" y="803660"/>
                  </a:cubicBezTo>
                  <a:cubicBezTo>
                    <a:pt x="3288" y="797808"/>
                    <a:pt x="0" y="789871"/>
                    <a:pt x="0" y="781595"/>
                  </a:cubicBezTo>
                  <a:lnTo>
                    <a:pt x="0" y="31205"/>
                  </a:lnTo>
                  <a:cubicBezTo>
                    <a:pt x="0" y="22929"/>
                    <a:pt x="3288" y="14992"/>
                    <a:pt x="9140" y="9140"/>
                  </a:cubicBezTo>
                  <a:cubicBezTo>
                    <a:pt x="14992" y="3288"/>
                    <a:pt x="22929" y="0"/>
                    <a:pt x="31205" y="0"/>
                  </a:cubicBezTo>
                  <a:close/>
                </a:path>
              </a:pathLst>
            </a:custGeom>
            <a:blipFill>
              <a:blip r:embed="rId7"/>
              <a:stretch>
                <a:fillRect l="-21558" t="0" r="-21558" b="0"/>
              </a:stretch>
            </a:blipFill>
          </p:spPr>
        </p:sp>
      </p:grpSp>
      <p:sp>
        <p:nvSpPr>
          <p:cNvPr name="AutoShape 16" id="16"/>
          <p:cNvSpPr/>
          <p:nvPr/>
        </p:nvSpPr>
        <p:spPr>
          <a:xfrm>
            <a:off x="1203041" y="6729223"/>
            <a:ext cx="4909864" cy="0"/>
          </a:xfrm>
          <a:prstGeom prst="line">
            <a:avLst/>
          </a:prstGeom>
          <a:ln cap="flat" w="47625">
            <a:solidFill>
              <a:srgbClr val="145DA0"/>
            </a:solidFill>
            <a:prstDash val="solid"/>
            <a:headEnd type="none" len="sm" w="sm"/>
            <a:tailEnd type="none" len="sm" w="sm"/>
          </a:ln>
        </p:spPr>
      </p:sp>
      <p:sp>
        <p:nvSpPr>
          <p:cNvPr name="Freeform 17" id="17"/>
          <p:cNvSpPr/>
          <p:nvPr/>
        </p:nvSpPr>
        <p:spPr>
          <a:xfrm flipH="false" flipV="false" rot="0">
            <a:off x="6730352" y="9001834"/>
            <a:ext cx="4909864" cy="688532"/>
          </a:xfrm>
          <a:custGeom>
            <a:avLst/>
            <a:gdLst/>
            <a:ahLst/>
            <a:cxnLst/>
            <a:rect r="r" b="b" t="t" l="l"/>
            <a:pathLst>
              <a:path h="688532" w="4909864">
                <a:moveTo>
                  <a:pt x="0" y="0"/>
                </a:moveTo>
                <a:lnTo>
                  <a:pt x="4909864" y="0"/>
                </a:lnTo>
                <a:lnTo>
                  <a:pt x="4909864" y="688532"/>
                </a:lnTo>
                <a:lnTo>
                  <a:pt x="0" y="688532"/>
                </a:lnTo>
                <a:lnTo>
                  <a:pt x="0" y="0"/>
                </a:lnTo>
                <a:close/>
              </a:path>
            </a:pathLst>
          </a:custGeom>
          <a:blipFill>
            <a:blip r:embed="rId6"/>
            <a:stretch>
              <a:fillRect l="0" t="-40835" r="0" b="0"/>
            </a:stretch>
          </a:blipFill>
        </p:spPr>
      </p:sp>
      <p:sp>
        <p:nvSpPr>
          <p:cNvPr name="TextBox 18" id="18"/>
          <p:cNvSpPr txBox="true"/>
          <p:nvPr/>
        </p:nvSpPr>
        <p:spPr>
          <a:xfrm rot="0">
            <a:off x="1636337" y="7512353"/>
            <a:ext cx="4125839" cy="993748"/>
          </a:xfrm>
          <a:prstGeom prst="rect">
            <a:avLst/>
          </a:prstGeom>
        </p:spPr>
        <p:txBody>
          <a:bodyPr anchor="t" rtlCol="false" tIns="0" lIns="0" bIns="0" rIns="0">
            <a:spAutoFit/>
          </a:bodyPr>
          <a:lstStyle/>
          <a:p>
            <a:pPr algn="ctr">
              <a:lnSpc>
                <a:spcPts val="4026"/>
              </a:lnSpc>
              <a:spcBef>
                <a:spcPct val="0"/>
              </a:spcBef>
            </a:pPr>
            <a:r>
              <a:rPr lang="en-US" b="true" sz="2876">
                <a:solidFill>
                  <a:srgbClr val="145DA0"/>
                </a:solidFill>
                <a:latin typeface="DM Sans Bold"/>
                <a:ea typeface="DM Sans Bold"/>
                <a:cs typeface="DM Sans Bold"/>
                <a:sym typeface="DM Sans Bold"/>
              </a:rPr>
              <a:t>What3Words Integration</a:t>
            </a:r>
          </a:p>
        </p:txBody>
      </p:sp>
      <p:sp>
        <p:nvSpPr>
          <p:cNvPr name="Freeform 19" id="19"/>
          <p:cNvSpPr/>
          <p:nvPr/>
        </p:nvSpPr>
        <p:spPr>
          <a:xfrm flipH="false" flipV="false" rot="0">
            <a:off x="6761606" y="8919461"/>
            <a:ext cx="4777107" cy="669915"/>
          </a:xfrm>
          <a:custGeom>
            <a:avLst/>
            <a:gdLst/>
            <a:ahLst/>
            <a:cxnLst/>
            <a:rect r="r" b="b" t="t" l="l"/>
            <a:pathLst>
              <a:path h="669915" w="4777107">
                <a:moveTo>
                  <a:pt x="0" y="0"/>
                </a:moveTo>
                <a:lnTo>
                  <a:pt x="4777107" y="0"/>
                </a:lnTo>
                <a:lnTo>
                  <a:pt x="4777107" y="669915"/>
                </a:lnTo>
                <a:lnTo>
                  <a:pt x="0" y="669915"/>
                </a:lnTo>
                <a:lnTo>
                  <a:pt x="0" y="0"/>
                </a:lnTo>
                <a:close/>
              </a:path>
            </a:pathLst>
          </a:custGeom>
          <a:blipFill>
            <a:blip r:embed="rId6"/>
            <a:stretch>
              <a:fillRect l="0" t="-40835" r="0" b="0"/>
            </a:stretch>
          </a:blipFill>
        </p:spPr>
      </p:sp>
      <p:grpSp>
        <p:nvGrpSpPr>
          <p:cNvPr name="Group 20" id="20"/>
          <p:cNvGrpSpPr/>
          <p:nvPr/>
        </p:nvGrpSpPr>
        <p:grpSpPr>
          <a:xfrm rot="0">
            <a:off x="6733112" y="2313485"/>
            <a:ext cx="4833450" cy="7032614"/>
            <a:chOff x="0" y="0"/>
            <a:chExt cx="1416547" cy="2061060"/>
          </a:xfrm>
        </p:grpSpPr>
        <p:sp>
          <p:nvSpPr>
            <p:cNvPr name="Freeform 21" id="21"/>
            <p:cNvSpPr/>
            <p:nvPr/>
          </p:nvSpPr>
          <p:spPr>
            <a:xfrm flipH="false" flipV="false" rot="0">
              <a:off x="0" y="0"/>
              <a:ext cx="1416547" cy="2061060"/>
            </a:xfrm>
            <a:custGeom>
              <a:avLst/>
              <a:gdLst/>
              <a:ahLst/>
              <a:cxnLst/>
              <a:rect r="r" b="b" t="t" l="l"/>
              <a:pathLst>
                <a:path h="2061060" w="1416547">
                  <a:moveTo>
                    <a:pt x="40043" y="0"/>
                  </a:moveTo>
                  <a:lnTo>
                    <a:pt x="1376504" y="0"/>
                  </a:lnTo>
                  <a:cubicBezTo>
                    <a:pt x="1387124" y="0"/>
                    <a:pt x="1397309" y="4219"/>
                    <a:pt x="1404819" y="11728"/>
                  </a:cubicBezTo>
                  <a:cubicBezTo>
                    <a:pt x="1412329" y="19238"/>
                    <a:pt x="1416547" y="29423"/>
                    <a:pt x="1416547" y="40043"/>
                  </a:cubicBezTo>
                  <a:lnTo>
                    <a:pt x="1416547" y="2021017"/>
                  </a:lnTo>
                  <a:cubicBezTo>
                    <a:pt x="1416547" y="2031637"/>
                    <a:pt x="1412329" y="2041822"/>
                    <a:pt x="1404819" y="2049332"/>
                  </a:cubicBezTo>
                  <a:cubicBezTo>
                    <a:pt x="1397309" y="2056841"/>
                    <a:pt x="1387124" y="2061060"/>
                    <a:pt x="1376504" y="2061060"/>
                  </a:cubicBezTo>
                  <a:lnTo>
                    <a:pt x="40043" y="2061060"/>
                  </a:lnTo>
                  <a:cubicBezTo>
                    <a:pt x="29423" y="2061060"/>
                    <a:pt x="19238" y="2056841"/>
                    <a:pt x="11728" y="2049332"/>
                  </a:cubicBezTo>
                  <a:cubicBezTo>
                    <a:pt x="4219" y="2041822"/>
                    <a:pt x="0" y="2031637"/>
                    <a:pt x="0" y="2021017"/>
                  </a:cubicBezTo>
                  <a:lnTo>
                    <a:pt x="0" y="40043"/>
                  </a:lnTo>
                  <a:cubicBezTo>
                    <a:pt x="0" y="29423"/>
                    <a:pt x="4219" y="19238"/>
                    <a:pt x="11728" y="11728"/>
                  </a:cubicBezTo>
                  <a:cubicBezTo>
                    <a:pt x="19238" y="4219"/>
                    <a:pt x="29423" y="0"/>
                    <a:pt x="40043" y="0"/>
                  </a:cubicBezTo>
                  <a:close/>
                </a:path>
              </a:pathLst>
            </a:custGeom>
            <a:solidFill>
              <a:srgbClr val="FDFDFD"/>
            </a:solidFill>
            <a:ln w="38100" cap="rnd">
              <a:solidFill>
                <a:srgbClr val="145DA0"/>
              </a:solidFill>
              <a:prstDash val="solid"/>
              <a:round/>
            </a:ln>
          </p:spPr>
        </p:sp>
        <p:sp>
          <p:nvSpPr>
            <p:cNvPr name="TextBox 22" id="22"/>
            <p:cNvSpPr txBox="true"/>
            <p:nvPr/>
          </p:nvSpPr>
          <p:spPr>
            <a:xfrm>
              <a:off x="0" y="-38100"/>
              <a:ext cx="1416547" cy="209916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3" id="23"/>
          <p:cNvGrpSpPr/>
          <p:nvPr/>
        </p:nvGrpSpPr>
        <p:grpSpPr>
          <a:xfrm rot="0">
            <a:off x="6937501" y="2643573"/>
            <a:ext cx="4344981" cy="3280240"/>
            <a:chOff x="0" y="0"/>
            <a:chExt cx="1076629" cy="812800"/>
          </a:xfrm>
        </p:grpSpPr>
        <p:sp>
          <p:nvSpPr>
            <p:cNvPr name="Freeform 24" id="24"/>
            <p:cNvSpPr/>
            <p:nvPr/>
          </p:nvSpPr>
          <p:spPr>
            <a:xfrm flipH="false" flipV="false" rot="0">
              <a:off x="0" y="0"/>
              <a:ext cx="1076629" cy="812800"/>
            </a:xfrm>
            <a:custGeom>
              <a:avLst/>
              <a:gdLst/>
              <a:ahLst/>
              <a:cxnLst/>
              <a:rect r="r" b="b" t="t" l="l"/>
              <a:pathLst>
                <a:path h="812800" w="1076629">
                  <a:moveTo>
                    <a:pt x="32073" y="0"/>
                  </a:moveTo>
                  <a:lnTo>
                    <a:pt x="1044556" y="0"/>
                  </a:lnTo>
                  <a:cubicBezTo>
                    <a:pt x="1062269" y="0"/>
                    <a:pt x="1076629" y="14359"/>
                    <a:pt x="1076629" y="32073"/>
                  </a:cubicBezTo>
                  <a:lnTo>
                    <a:pt x="1076629" y="780727"/>
                  </a:lnTo>
                  <a:cubicBezTo>
                    <a:pt x="1076629" y="789234"/>
                    <a:pt x="1073250" y="797391"/>
                    <a:pt x="1067235" y="803406"/>
                  </a:cubicBezTo>
                  <a:cubicBezTo>
                    <a:pt x="1061220" y="809421"/>
                    <a:pt x="1053062" y="812800"/>
                    <a:pt x="1044556" y="812800"/>
                  </a:cubicBezTo>
                  <a:lnTo>
                    <a:pt x="32073" y="812800"/>
                  </a:lnTo>
                  <a:cubicBezTo>
                    <a:pt x="23566" y="812800"/>
                    <a:pt x="15409" y="809421"/>
                    <a:pt x="9394" y="803406"/>
                  </a:cubicBezTo>
                  <a:cubicBezTo>
                    <a:pt x="3379" y="797391"/>
                    <a:pt x="0" y="789234"/>
                    <a:pt x="0" y="780727"/>
                  </a:cubicBezTo>
                  <a:lnTo>
                    <a:pt x="0" y="32073"/>
                  </a:lnTo>
                  <a:cubicBezTo>
                    <a:pt x="0" y="23566"/>
                    <a:pt x="3379" y="15409"/>
                    <a:pt x="9394" y="9394"/>
                  </a:cubicBezTo>
                  <a:cubicBezTo>
                    <a:pt x="15409" y="3379"/>
                    <a:pt x="23566" y="0"/>
                    <a:pt x="32073" y="0"/>
                  </a:cubicBezTo>
                  <a:close/>
                </a:path>
              </a:pathLst>
            </a:custGeom>
            <a:blipFill>
              <a:blip r:embed="rId8"/>
              <a:stretch>
                <a:fillRect l="-7243" t="0" r="-7243" b="0"/>
              </a:stretch>
            </a:blipFill>
          </p:spPr>
        </p:sp>
      </p:grpSp>
      <p:sp>
        <p:nvSpPr>
          <p:cNvPr name="AutoShape 25" id="25"/>
          <p:cNvSpPr/>
          <p:nvPr/>
        </p:nvSpPr>
        <p:spPr>
          <a:xfrm>
            <a:off x="6648293" y="7077720"/>
            <a:ext cx="4777107" cy="0"/>
          </a:xfrm>
          <a:prstGeom prst="line">
            <a:avLst/>
          </a:prstGeom>
          <a:ln cap="flat" w="47625">
            <a:solidFill>
              <a:srgbClr val="145DA0"/>
            </a:solidFill>
            <a:prstDash val="solid"/>
            <a:headEnd type="none" len="sm" w="sm"/>
            <a:tailEnd type="none" len="sm" w="sm"/>
          </a:ln>
        </p:spPr>
      </p:sp>
      <p:sp>
        <p:nvSpPr>
          <p:cNvPr name="TextBox 26" id="26"/>
          <p:cNvSpPr txBox="true"/>
          <p:nvPr/>
        </p:nvSpPr>
        <p:spPr>
          <a:xfrm rot="0">
            <a:off x="7143019" y="7397108"/>
            <a:ext cx="4014282" cy="481373"/>
          </a:xfrm>
          <a:prstGeom prst="rect">
            <a:avLst/>
          </a:prstGeom>
        </p:spPr>
        <p:txBody>
          <a:bodyPr anchor="t" rtlCol="false" tIns="0" lIns="0" bIns="0" rIns="0">
            <a:spAutoFit/>
          </a:bodyPr>
          <a:lstStyle/>
          <a:p>
            <a:pPr algn="ctr">
              <a:lnSpc>
                <a:spcPts val="3917"/>
              </a:lnSpc>
              <a:spcBef>
                <a:spcPct val="0"/>
              </a:spcBef>
            </a:pPr>
            <a:r>
              <a:rPr lang="en-US" b="true" sz="2798">
                <a:solidFill>
                  <a:srgbClr val="145DA0"/>
                </a:solidFill>
                <a:latin typeface="DM Sans Bold"/>
                <a:ea typeface="DM Sans Bold"/>
                <a:cs typeface="DM Sans Bold"/>
                <a:sym typeface="DM Sans Bold"/>
              </a:rPr>
              <a:t>Fast Tag Integration</a:t>
            </a:r>
          </a:p>
        </p:txBody>
      </p:sp>
      <p:sp>
        <p:nvSpPr>
          <p:cNvPr name="Freeform 27" id="27"/>
          <p:cNvSpPr/>
          <p:nvPr/>
        </p:nvSpPr>
        <p:spPr>
          <a:xfrm flipH="false" flipV="false" rot="0">
            <a:off x="12130605" y="8919461"/>
            <a:ext cx="4777107" cy="669915"/>
          </a:xfrm>
          <a:custGeom>
            <a:avLst/>
            <a:gdLst/>
            <a:ahLst/>
            <a:cxnLst/>
            <a:rect r="r" b="b" t="t" l="l"/>
            <a:pathLst>
              <a:path h="669915" w="4777107">
                <a:moveTo>
                  <a:pt x="0" y="0"/>
                </a:moveTo>
                <a:lnTo>
                  <a:pt x="4777107" y="0"/>
                </a:lnTo>
                <a:lnTo>
                  <a:pt x="4777107" y="669915"/>
                </a:lnTo>
                <a:lnTo>
                  <a:pt x="0" y="669915"/>
                </a:lnTo>
                <a:lnTo>
                  <a:pt x="0" y="0"/>
                </a:lnTo>
                <a:close/>
              </a:path>
            </a:pathLst>
          </a:custGeom>
          <a:blipFill>
            <a:blip r:embed="rId6"/>
            <a:stretch>
              <a:fillRect l="0" t="-40835" r="0" b="0"/>
            </a:stretch>
          </a:blipFill>
        </p:spPr>
      </p:sp>
      <p:grpSp>
        <p:nvGrpSpPr>
          <p:cNvPr name="Group 28" id="28"/>
          <p:cNvGrpSpPr/>
          <p:nvPr/>
        </p:nvGrpSpPr>
        <p:grpSpPr>
          <a:xfrm rot="0">
            <a:off x="12121161" y="2285868"/>
            <a:ext cx="4833450" cy="6972432"/>
            <a:chOff x="0" y="0"/>
            <a:chExt cx="1416547" cy="2043423"/>
          </a:xfrm>
        </p:grpSpPr>
        <p:sp>
          <p:nvSpPr>
            <p:cNvPr name="Freeform 29" id="29"/>
            <p:cNvSpPr/>
            <p:nvPr/>
          </p:nvSpPr>
          <p:spPr>
            <a:xfrm flipH="false" flipV="false" rot="0">
              <a:off x="0" y="0"/>
              <a:ext cx="1416547" cy="2043423"/>
            </a:xfrm>
            <a:custGeom>
              <a:avLst/>
              <a:gdLst/>
              <a:ahLst/>
              <a:cxnLst/>
              <a:rect r="r" b="b" t="t" l="l"/>
              <a:pathLst>
                <a:path h="2043423" w="1416547">
                  <a:moveTo>
                    <a:pt x="40043" y="0"/>
                  </a:moveTo>
                  <a:lnTo>
                    <a:pt x="1376504" y="0"/>
                  </a:lnTo>
                  <a:cubicBezTo>
                    <a:pt x="1387124" y="0"/>
                    <a:pt x="1397309" y="4219"/>
                    <a:pt x="1404819" y="11728"/>
                  </a:cubicBezTo>
                  <a:cubicBezTo>
                    <a:pt x="1412329" y="19238"/>
                    <a:pt x="1416547" y="29423"/>
                    <a:pt x="1416547" y="40043"/>
                  </a:cubicBezTo>
                  <a:lnTo>
                    <a:pt x="1416547" y="2003379"/>
                  </a:lnTo>
                  <a:cubicBezTo>
                    <a:pt x="1416547" y="2013999"/>
                    <a:pt x="1412329" y="2024185"/>
                    <a:pt x="1404819" y="2031694"/>
                  </a:cubicBezTo>
                  <a:cubicBezTo>
                    <a:pt x="1397309" y="2039204"/>
                    <a:pt x="1387124" y="2043423"/>
                    <a:pt x="1376504" y="2043423"/>
                  </a:cubicBezTo>
                  <a:lnTo>
                    <a:pt x="40043" y="2043423"/>
                  </a:lnTo>
                  <a:cubicBezTo>
                    <a:pt x="29423" y="2043423"/>
                    <a:pt x="19238" y="2039204"/>
                    <a:pt x="11728" y="2031694"/>
                  </a:cubicBezTo>
                  <a:cubicBezTo>
                    <a:pt x="4219" y="2024185"/>
                    <a:pt x="0" y="2013999"/>
                    <a:pt x="0" y="2003379"/>
                  </a:cubicBezTo>
                  <a:lnTo>
                    <a:pt x="0" y="40043"/>
                  </a:lnTo>
                  <a:cubicBezTo>
                    <a:pt x="0" y="29423"/>
                    <a:pt x="4219" y="19238"/>
                    <a:pt x="11728" y="11728"/>
                  </a:cubicBezTo>
                  <a:cubicBezTo>
                    <a:pt x="19238" y="4219"/>
                    <a:pt x="29423" y="0"/>
                    <a:pt x="40043" y="0"/>
                  </a:cubicBezTo>
                  <a:close/>
                </a:path>
              </a:pathLst>
            </a:custGeom>
            <a:solidFill>
              <a:srgbClr val="FDFDFD"/>
            </a:solidFill>
            <a:ln w="38100" cap="rnd">
              <a:solidFill>
                <a:srgbClr val="145DA0"/>
              </a:solidFill>
              <a:prstDash val="solid"/>
              <a:round/>
            </a:ln>
          </p:spPr>
        </p:sp>
        <p:sp>
          <p:nvSpPr>
            <p:cNvPr name="TextBox 30" id="30"/>
            <p:cNvSpPr txBox="true"/>
            <p:nvPr/>
          </p:nvSpPr>
          <p:spPr>
            <a:xfrm>
              <a:off x="0" y="-38100"/>
              <a:ext cx="1416547" cy="208152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31" id="31"/>
          <p:cNvGrpSpPr/>
          <p:nvPr/>
        </p:nvGrpSpPr>
        <p:grpSpPr>
          <a:xfrm rot="0">
            <a:off x="12306500" y="2615955"/>
            <a:ext cx="4344981" cy="3280240"/>
            <a:chOff x="0" y="0"/>
            <a:chExt cx="1076629" cy="812800"/>
          </a:xfrm>
        </p:grpSpPr>
        <p:sp>
          <p:nvSpPr>
            <p:cNvPr name="Freeform 32" id="32"/>
            <p:cNvSpPr/>
            <p:nvPr/>
          </p:nvSpPr>
          <p:spPr>
            <a:xfrm flipH="false" flipV="false" rot="0">
              <a:off x="0" y="0"/>
              <a:ext cx="1076629" cy="812800"/>
            </a:xfrm>
            <a:custGeom>
              <a:avLst/>
              <a:gdLst/>
              <a:ahLst/>
              <a:cxnLst/>
              <a:rect r="r" b="b" t="t" l="l"/>
              <a:pathLst>
                <a:path h="812800" w="1076629">
                  <a:moveTo>
                    <a:pt x="32073" y="0"/>
                  </a:moveTo>
                  <a:lnTo>
                    <a:pt x="1044556" y="0"/>
                  </a:lnTo>
                  <a:cubicBezTo>
                    <a:pt x="1062269" y="0"/>
                    <a:pt x="1076629" y="14359"/>
                    <a:pt x="1076629" y="32073"/>
                  </a:cubicBezTo>
                  <a:lnTo>
                    <a:pt x="1076629" y="780727"/>
                  </a:lnTo>
                  <a:cubicBezTo>
                    <a:pt x="1076629" y="789234"/>
                    <a:pt x="1073250" y="797391"/>
                    <a:pt x="1067235" y="803406"/>
                  </a:cubicBezTo>
                  <a:cubicBezTo>
                    <a:pt x="1061220" y="809421"/>
                    <a:pt x="1053062" y="812800"/>
                    <a:pt x="1044556" y="812800"/>
                  </a:cubicBezTo>
                  <a:lnTo>
                    <a:pt x="32073" y="812800"/>
                  </a:lnTo>
                  <a:cubicBezTo>
                    <a:pt x="23566" y="812800"/>
                    <a:pt x="15409" y="809421"/>
                    <a:pt x="9394" y="803406"/>
                  </a:cubicBezTo>
                  <a:cubicBezTo>
                    <a:pt x="3379" y="797391"/>
                    <a:pt x="0" y="789234"/>
                    <a:pt x="0" y="780727"/>
                  </a:cubicBezTo>
                  <a:lnTo>
                    <a:pt x="0" y="32073"/>
                  </a:lnTo>
                  <a:cubicBezTo>
                    <a:pt x="0" y="23566"/>
                    <a:pt x="3379" y="15409"/>
                    <a:pt x="9394" y="9394"/>
                  </a:cubicBezTo>
                  <a:cubicBezTo>
                    <a:pt x="15409" y="3379"/>
                    <a:pt x="23566" y="0"/>
                    <a:pt x="32073" y="0"/>
                  </a:cubicBezTo>
                  <a:close/>
                </a:path>
              </a:pathLst>
            </a:custGeom>
            <a:blipFill>
              <a:blip r:embed="rId9"/>
              <a:stretch>
                <a:fillRect l="-17406" t="0" r="-17406" b="0"/>
              </a:stretch>
            </a:blipFill>
          </p:spPr>
        </p:sp>
      </p:grpSp>
      <p:sp>
        <p:nvSpPr>
          <p:cNvPr name="AutoShape 33" id="33"/>
          <p:cNvSpPr/>
          <p:nvPr/>
        </p:nvSpPr>
        <p:spPr>
          <a:xfrm>
            <a:off x="12090437" y="6609080"/>
            <a:ext cx="4777107" cy="0"/>
          </a:xfrm>
          <a:prstGeom prst="line">
            <a:avLst/>
          </a:prstGeom>
          <a:ln cap="flat" w="47625">
            <a:solidFill>
              <a:srgbClr val="145DA0"/>
            </a:solidFill>
            <a:prstDash val="solid"/>
            <a:headEnd type="none" len="sm" w="sm"/>
            <a:tailEnd type="none" len="sm" w="sm"/>
          </a:ln>
        </p:spPr>
      </p:sp>
      <p:sp>
        <p:nvSpPr>
          <p:cNvPr name="TextBox 34" id="34"/>
          <p:cNvSpPr txBox="true"/>
          <p:nvPr/>
        </p:nvSpPr>
        <p:spPr>
          <a:xfrm rot="0">
            <a:off x="12512018" y="7369490"/>
            <a:ext cx="4014282" cy="481373"/>
          </a:xfrm>
          <a:prstGeom prst="rect">
            <a:avLst/>
          </a:prstGeom>
        </p:spPr>
        <p:txBody>
          <a:bodyPr anchor="t" rtlCol="false" tIns="0" lIns="0" bIns="0" rIns="0">
            <a:spAutoFit/>
          </a:bodyPr>
          <a:lstStyle/>
          <a:p>
            <a:pPr algn="ctr">
              <a:lnSpc>
                <a:spcPts val="3917"/>
              </a:lnSpc>
              <a:spcBef>
                <a:spcPct val="0"/>
              </a:spcBef>
            </a:pPr>
            <a:r>
              <a:rPr lang="en-US" b="true" sz="2798">
                <a:solidFill>
                  <a:srgbClr val="145DA0"/>
                </a:solidFill>
                <a:latin typeface="DM Sans Bold"/>
                <a:ea typeface="DM Sans Bold"/>
                <a:cs typeface="DM Sans Bold"/>
                <a:sym typeface="DM Sans Bold"/>
              </a:rPr>
              <a:t>GPS-based Billings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715735" y="2549689"/>
            <a:ext cx="3903976" cy="5548358"/>
            <a:chOff x="0" y="0"/>
            <a:chExt cx="1416547" cy="2013207"/>
          </a:xfrm>
        </p:grpSpPr>
        <p:sp>
          <p:nvSpPr>
            <p:cNvPr name="Freeform 9" id="9"/>
            <p:cNvSpPr/>
            <p:nvPr/>
          </p:nvSpPr>
          <p:spPr>
            <a:xfrm flipH="false" flipV="false" rot="0">
              <a:off x="0" y="0"/>
              <a:ext cx="1416547" cy="2013207"/>
            </a:xfrm>
            <a:custGeom>
              <a:avLst/>
              <a:gdLst/>
              <a:ahLst/>
              <a:cxnLst/>
              <a:rect r="r" b="b" t="t" l="l"/>
              <a:pathLst>
                <a:path h="2013207" w="1416547">
                  <a:moveTo>
                    <a:pt x="49577" y="0"/>
                  </a:moveTo>
                  <a:lnTo>
                    <a:pt x="1366970" y="0"/>
                  </a:lnTo>
                  <a:cubicBezTo>
                    <a:pt x="1380119" y="0"/>
                    <a:pt x="1392729" y="5223"/>
                    <a:pt x="1402027" y="14521"/>
                  </a:cubicBezTo>
                  <a:cubicBezTo>
                    <a:pt x="1411324" y="23818"/>
                    <a:pt x="1416547" y="36428"/>
                    <a:pt x="1416547" y="49577"/>
                  </a:cubicBezTo>
                  <a:lnTo>
                    <a:pt x="1416547" y="1963630"/>
                  </a:lnTo>
                  <a:cubicBezTo>
                    <a:pt x="1416547" y="1976778"/>
                    <a:pt x="1411324" y="1989388"/>
                    <a:pt x="1402027" y="1998686"/>
                  </a:cubicBezTo>
                  <a:cubicBezTo>
                    <a:pt x="1392729" y="2007983"/>
                    <a:pt x="1380119" y="2013207"/>
                    <a:pt x="1366970" y="2013207"/>
                  </a:cubicBezTo>
                  <a:lnTo>
                    <a:pt x="49577" y="2013207"/>
                  </a:lnTo>
                  <a:cubicBezTo>
                    <a:pt x="36428" y="2013207"/>
                    <a:pt x="23818" y="2007983"/>
                    <a:pt x="14521" y="1998686"/>
                  </a:cubicBezTo>
                  <a:cubicBezTo>
                    <a:pt x="5223" y="1989388"/>
                    <a:pt x="0" y="1976778"/>
                    <a:pt x="0" y="1963630"/>
                  </a:cubicBezTo>
                  <a:lnTo>
                    <a:pt x="0" y="49577"/>
                  </a:lnTo>
                  <a:cubicBezTo>
                    <a:pt x="0" y="36428"/>
                    <a:pt x="5223" y="23818"/>
                    <a:pt x="14521" y="14521"/>
                  </a:cubicBezTo>
                  <a:cubicBezTo>
                    <a:pt x="23818" y="5223"/>
                    <a:pt x="36428" y="0"/>
                    <a:pt x="49577" y="0"/>
                  </a:cubicBezTo>
                  <a:close/>
                </a:path>
              </a:pathLst>
            </a:custGeom>
            <a:solidFill>
              <a:srgbClr val="FDFDFD"/>
            </a:solidFill>
            <a:ln w="38100" cap="rnd">
              <a:solidFill>
                <a:srgbClr val="145DA0"/>
              </a:solidFill>
              <a:prstDash val="solid"/>
              <a:round/>
            </a:ln>
          </p:spPr>
        </p:sp>
        <p:sp>
          <p:nvSpPr>
            <p:cNvPr name="TextBox 10" id="10"/>
            <p:cNvSpPr txBox="true"/>
            <p:nvPr/>
          </p:nvSpPr>
          <p:spPr>
            <a:xfrm>
              <a:off x="0" y="-38100"/>
              <a:ext cx="1416547" cy="205130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880820" y="2816300"/>
            <a:ext cx="3509440" cy="2649449"/>
            <a:chOff x="0" y="0"/>
            <a:chExt cx="1076629" cy="812800"/>
          </a:xfrm>
        </p:grpSpPr>
        <p:sp>
          <p:nvSpPr>
            <p:cNvPr name="Freeform 12" id="12"/>
            <p:cNvSpPr/>
            <p:nvPr/>
          </p:nvSpPr>
          <p:spPr>
            <a:xfrm flipH="false" flipV="false" rot="0">
              <a:off x="0" y="0"/>
              <a:ext cx="1076629" cy="812800"/>
            </a:xfrm>
            <a:custGeom>
              <a:avLst/>
              <a:gdLst/>
              <a:ahLst/>
              <a:cxnLst/>
              <a:rect r="r" b="b" t="t" l="l"/>
              <a:pathLst>
                <a:path h="812800" w="1076629">
                  <a:moveTo>
                    <a:pt x="39708" y="0"/>
                  </a:moveTo>
                  <a:lnTo>
                    <a:pt x="1036920" y="0"/>
                  </a:lnTo>
                  <a:cubicBezTo>
                    <a:pt x="1058850" y="0"/>
                    <a:pt x="1076629" y="17778"/>
                    <a:pt x="1076629" y="39708"/>
                  </a:cubicBezTo>
                  <a:lnTo>
                    <a:pt x="1076629" y="773092"/>
                  </a:lnTo>
                  <a:cubicBezTo>
                    <a:pt x="1076629" y="783623"/>
                    <a:pt x="1072445" y="793723"/>
                    <a:pt x="1064998" y="801170"/>
                  </a:cubicBezTo>
                  <a:cubicBezTo>
                    <a:pt x="1057551" y="808616"/>
                    <a:pt x="1047451" y="812800"/>
                    <a:pt x="1036920" y="812800"/>
                  </a:cubicBezTo>
                  <a:lnTo>
                    <a:pt x="39708" y="812800"/>
                  </a:lnTo>
                  <a:cubicBezTo>
                    <a:pt x="29177" y="812800"/>
                    <a:pt x="19077" y="808616"/>
                    <a:pt x="11630" y="801170"/>
                  </a:cubicBezTo>
                  <a:cubicBezTo>
                    <a:pt x="4184" y="793723"/>
                    <a:pt x="0" y="783623"/>
                    <a:pt x="0" y="773092"/>
                  </a:cubicBezTo>
                  <a:lnTo>
                    <a:pt x="0" y="39708"/>
                  </a:lnTo>
                  <a:cubicBezTo>
                    <a:pt x="0" y="29177"/>
                    <a:pt x="4184" y="19077"/>
                    <a:pt x="11630" y="11630"/>
                  </a:cubicBezTo>
                  <a:cubicBezTo>
                    <a:pt x="19077" y="4184"/>
                    <a:pt x="29177" y="0"/>
                    <a:pt x="39708" y="0"/>
                  </a:cubicBezTo>
                  <a:close/>
                </a:path>
              </a:pathLst>
            </a:custGeom>
            <a:blipFill>
              <a:blip r:embed="rId5"/>
              <a:stretch>
                <a:fillRect l="-13712" t="0" r="-13712" b="0"/>
              </a:stretch>
            </a:blipFill>
          </p:spPr>
        </p:sp>
      </p:grpSp>
      <p:sp>
        <p:nvSpPr>
          <p:cNvPr name="AutoShape 13" id="13"/>
          <p:cNvSpPr/>
          <p:nvPr/>
        </p:nvSpPr>
        <p:spPr>
          <a:xfrm>
            <a:off x="706306" y="6041546"/>
            <a:ext cx="3858468" cy="0"/>
          </a:xfrm>
          <a:prstGeom prst="line">
            <a:avLst/>
          </a:prstGeom>
          <a:ln cap="flat" w="28575">
            <a:solidFill>
              <a:srgbClr val="145DA0"/>
            </a:solidFill>
            <a:prstDash val="solid"/>
            <a:headEnd type="none" len="sm" w="sm"/>
            <a:tailEnd type="none" len="sm" w="sm"/>
          </a:ln>
        </p:spPr>
      </p:sp>
      <p:grpSp>
        <p:nvGrpSpPr>
          <p:cNvPr name="Group 14" id="14"/>
          <p:cNvGrpSpPr/>
          <p:nvPr/>
        </p:nvGrpSpPr>
        <p:grpSpPr>
          <a:xfrm rot="0">
            <a:off x="5026988" y="2527382"/>
            <a:ext cx="3903976" cy="5548358"/>
            <a:chOff x="0" y="0"/>
            <a:chExt cx="1416547" cy="2013207"/>
          </a:xfrm>
        </p:grpSpPr>
        <p:sp>
          <p:nvSpPr>
            <p:cNvPr name="Freeform 15" id="15"/>
            <p:cNvSpPr/>
            <p:nvPr/>
          </p:nvSpPr>
          <p:spPr>
            <a:xfrm flipH="false" flipV="false" rot="0">
              <a:off x="0" y="0"/>
              <a:ext cx="1416547" cy="2013207"/>
            </a:xfrm>
            <a:custGeom>
              <a:avLst/>
              <a:gdLst/>
              <a:ahLst/>
              <a:cxnLst/>
              <a:rect r="r" b="b" t="t" l="l"/>
              <a:pathLst>
                <a:path h="2013207" w="1416547">
                  <a:moveTo>
                    <a:pt x="49577" y="0"/>
                  </a:moveTo>
                  <a:lnTo>
                    <a:pt x="1366970" y="0"/>
                  </a:lnTo>
                  <a:cubicBezTo>
                    <a:pt x="1380119" y="0"/>
                    <a:pt x="1392729" y="5223"/>
                    <a:pt x="1402027" y="14521"/>
                  </a:cubicBezTo>
                  <a:cubicBezTo>
                    <a:pt x="1411324" y="23818"/>
                    <a:pt x="1416547" y="36428"/>
                    <a:pt x="1416547" y="49577"/>
                  </a:cubicBezTo>
                  <a:lnTo>
                    <a:pt x="1416547" y="1963630"/>
                  </a:lnTo>
                  <a:cubicBezTo>
                    <a:pt x="1416547" y="1976778"/>
                    <a:pt x="1411324" y="1989388"/>
                    <a:pt x="1402027" y="1998686"/>
                  </a:cubicBezTo>
                  <a:cubicBezTo>
                    <a:pt x="1392729" y="2007983"/>
                    <a:pt x="1380119" y="2013207"/>
                    <a:pt x="1366970" y="2013207"/>
                  </a:cubicBezTo>
                  <a:lnTo>
                    <a:pt x="49577" y="2013207"/>
                  </a:lnTo>
                  <a:cubicBezTo>
                    <a:pt x="36428" y="2013207"/>
                    <a:pt x="23818" y="2007983"/>
                    <a:pt x="14521" y="1998686"/>
                  </a:cubicBezTo>
                  <a:cubicBezTo>
                    <a:pt x="5223" y="1989388"/>
                    <a:pt x="0" y="1976778"/>
                    <a:pt x="0" y="1963630"/>
                  </a:cubicBezTo>
                  <a:lnTo>
                    <a:pt x="0" y="49577"/>
                  </a:lnTo>
                  <a:cubicBezTo>
                    <a:pt x="0" y="36428"/>
                    <a:pt x="5223" y="23818"/>
                    <a:pt x="14521" y="14521"/>
                  </a:cubicBezTo>
                  <a:cubicBezTo>
                    <a:pt x="23818" y="5223"/>
                    <a:pt x="36428" y="0"/>
                    <a:pt x="49577" y="0"/>
                  </a:cubicBezTo>
                  <a:close/>
                </a:path>
              </a:pathLst>
            </a:custGeom>
            <a:solidFill>
              <a:srgbClr val="FDFDFD"/>
            </a:solidFill>
            <a:ln w="38100" cap="rnd">
              <a:solidFill>
                <a:srgbClr val="145DA0"/>
              </a:solidFill>
              <a:prstDash val="solid"/>
              <a:round/>
            </a:ln>
          </p:spPr>
        </p:sp>
        <p:sp>
          <p:nvSpPr>
            <p:cNvPr name="TextBox 16" id="16"/>
            <p:cNvSpPr txBox="true"/>
            <p:nvPr/>
          </p:nvSpPr>
          <p:spPr>
            <a:xfrm>
              <a:off x="0" y="-38100"/>
              <a:ext cx="1416547" cy="205130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5192072" y="2793993"/>
            <a:ext cx="3509440" cy="2649449"/>
            <a:chOff x="0" y="0"/>
            <a:chExt cx="1076629" cy="812800"/>
          </a:xfrm>
        </p:grpSpPr>
        <p:sp>
          <p:nvSpPr>
            <p:cNvPr name="Freeform 18" id="18"/>
            <p:cNvSpPr/>
            <p:nvPr/>
          </p:nvSpPr>
          <p:spPr>
            <a:xfrm flipH="false" flipV="false" rot="0">
              <a:off x="0" y="0"/>
              <a:ext cx="1076629" cy="812800"/>
            </a:xfrm>
            <a:custGeom>
              <a:avLst/>
              <a:gdLst/>
              <a:ahLst/>
              <a:cxnLst/>
              <a:rect r="r" b="b" t="t" l="l"/>
              <a:pathLst>
                <a:path h="812800" w="1076629">
                  <a:moveTo>
                    <a:pt x="39708" y="0"/>
                  </a:moveTo>
                  <a:lnTo>
                    <a:pt x="1036920" y="0"/>
                  </a:lnTo>
                  <a:cubicBezTo>
                    <a:pt x="1058850" y="0"/>
                    <a:pt x="1076629" y="17778"/>
                    <a:pt x="1076629" y="39708"/>
                  </a:cubicBezTo>
                  <a:lnTo>
                    <a:pt x="1076629" y="773092"/>
                  </a:lnTo>
                  <a:cubicBezTo>
                    <a:pt x="1076629" y="783623"/>
                    <a:pt x="1072445" y="793723"/>
                    <a:pt x="1064998" y="801170"/>
                  </a:cubicBezTo>
                  <a:cubicBezTo>
                    <a:pt x="1057551" y="808616"/>
                    <a:pt x="1047451" y="812800"/>
                    <a:pt x="1036920" y="812800"/>
                  </a:cubicBezTo>
                  <a:lnTo>
                    <a:pt x="39708" y="812800"/>
                  </a:lnTo>
                  <a:cubicBezTo>
                    <a:pt x="29177" y="812800"/>
                    <a:pt x="19077" y="808616"/>
                    <a:pt x="11630" y="801170"/>
                  </a:cubicBezTo>
                  <a:cubicBezTo>
                    <a:pt x="4184" y="793723"/>
                    <a:pt x="0" y="783623"/>
                    <a:pt x="0" y="773092"/>
                  </a:cubicBezTo>
                  <a:lnTo>
                    <a:pt x="0" y="39708"/>
                  </a:lnTo>
                  <a:cubicBezTo>
                    <a:pt x="0" y="29177"/>
                    <a:pt x="4184" y="19077"/>
                    <a:pt x="11630" y="11630"/>
                  </a:cubicBezTo>
                  <a:cubicBezTo>
                    <a:pt x="19077" y="4184"/>
                    <a:pt x="29177" y="0"/>
                    <a:pt x="39708" y="0"/>
                  </a:cubicBezTo>
                  <a:close/>
                </a:path>
              </a:pathLst>
            </a:custGeom>
            <a:blipFill>
              <a:blip r:embed="rId6"/>
              <a:stretch>
                <a:fillRect l="-22465" t="0" r="-22465" b="0"/>
              </a:stretch>
            </a:blipFill>
          </p:spPr>
        </p:sp>
      </p:grpSp>
      <p:sp>
        <p:nvSpPr>
          <p:cNvPr name="AutoShape 19" id="19"/>
          <p:cNvSpPr/>
          <p:nvPr/>
        </p:nvSpPr>
        <p:spPr>
          <a:xfrm>
            <a:off x="5017558" y="6019239"/>
            <a:ext cx="3858468" cy="0"/>
          </a:xfrm>
          <a:prstGeom prst="line">
            <a:avLst/>
          </a:prstGeom>
          <a:ln cap="flat" w="28575">
            <a:solidFill>
              <a:srgbClr val="145DA0"/>
            </a:solidFill>
            <a:prstDash val="solid"/>
            <a:headEnd type="none" len="sm" w="sm"/>
            <a:tailEnd type="none" len="sm" w="sm"/>
          </a:ln>
        </p:spPr>
      </p:sp>
      <p:grpSp>
        <p:nvGrpSpPr>
          <p:cNvPr name="Group 20" id="20"/>
          <p:cNvGrpSpPr/>
          <p:nvPr/>
        </p:nvGrpSpPr>
        <p:grpSpPr>
          <a:xfrm rot="0">
            <a:off x="9363527" y="2505075"/>
            <a:ext cx="3903976" cy="5548358"/>
            <a:chOff x="0" y="0"/>
            <a:chExt cx="1416547" cy="2013207"/>
          </a:xfrm>
        </p:grpSpPr>
        <p:sp>
          <p:nvSpPr>
            <p:cNvPr name="Freeform 21" id="21"/>
            <p:cNvSpPr/>
            <p:nvPr/>
          </p:nvSpPr>
          <p:spPr>
            <a:xfrm flipH="false" flipV="false" rot="0">
              <a:off x="0" y="0"/>
              <a:ext cx="1416547" cy="2013207"/>
            </a:xfrm>
            <a:custGeom>
              <a:avLst/>
              <a:gdLst/>
              <a:ahLst/>
              <a:cxnLst/>
              <a:rect r="r" b="b" t="t" l="l"/>
              <a:pathLst>
                <a:path h="2013207" w="1416547">
                  <a:moveTo>
                    <a:pt x="49577" y="0"/>
                  </a:moveTo>
                  <a:lnTo>
                    <a:pt x="1366970" y="0"/>
                  </a:lnTo>
                  <a:cubicBezTo>
                    <a:pt x="1380119" y="0"/>
                    <a:pt x="1392729" y="5223"/>
                    <a:pt x="1402027" y="14521"/>
                  </a:cubicBezTo>
                  <a:cubicBezTo>
                    <a:pt x="1411324" y="23818"/>
                    <a:pt x="1416547" y="36428"/>
                    <a:pt x="1416547" y="49577"/>
                  </a:cubicBezTo>
                  <a:lnTo>
                    <a:pt x="1416547" y="1963630"/>
                  </a:lnTo>
                  <a:cubicBezTo>
                    <a:pt x="1416547" y="1976778"/>
                    <a:pt x="1411324" y="1989388"/>
                    <a:pt x="1402027" y="1998686"/>
                  </a:cubicBezTo>
                  <a:cubicBezTo>
                    <a:pt x="1392729" y="2007983"/>
                    <a:pt x="1380119" y="2013207"/>
                    <a:pt x="1366970" y="2013207"/>
                  </a:cubicBezTo>
                  <a:lnTo>
                    <a:pt x="49577" y="2013207"/>
                  </a:lnTo>
                  <a:cubicBezTo>
                    <a:pt x="36428" y="2013207"/>
                    <a:pt x="23818" y="2007983"/>
                    <a:pt x="14521" y="1998686"/>
                  </a:cubicBezTo>
                  <a:cubicBezTo>
                    <a:pt x="5223" y="1989388"/>
                    <a:pt x="0" y="1976778"/>
                    <a:pt x="0" y="1963630"/>
                  </a:cubicBezTo>
                  <a:lnTo>
                    <a:pt x="0" y="49577"/>
                  </a:lnTo>
                  <a:cubicBezTo>
                    <a:pt x="0" y="36428"/>
                    <a:pt x="5223" y="23818"/>
                    <a:pt x="14521" y="14521"/>
                  </a:cubicBezTo>
                  <a:cubicBezTo>
                    <a:pt x="23818" y="5223"/>
                    <a:pt x="36428" y="0"/>
                    <a:pt x="49577" y="0"/>
                  </a:cubicBezTo>
                  <a:close/>
                </a:path>
              </a:pathLst>
            </a:custGeom>
            <a:solidFill>
              <a:srgbClr val="FDFDFD"/>
            </a:solidFill>
            <a:ln w="38100" cap="rnd">
              <a:solidFill>
                <a:srgbClr val="145DA0"/>
              </a:solidFill>
              <a:prstDash val="solid"/>
              <a:round/>
            </a:ln>
          </p:spPr>
        </p:sp>
        <p:sp>
          <p:nvSpPr>
            <p:cNvPr name="TextBox 22" id="22"/>
            <p:cNvSpPr txBox="true"/>
            <p:nvPr/>
          </p:nvSpPr>
          <p:spPr>
            <a:xfrm>
              <a:off x="0" y="-38100"/>
              <a:ext cx="1416547" cy="205130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3" id="23"/>
          <p:cNvGrpSpPr/>
          <p:nvPr/>
        </p:nvGrpSpPr>
        <p:grpSpPr>
          <a:xfrm rot="0">
            <a:off x="9528612" y="2771686"/>
            <a:ext cx="3509440" cy="2649449"/>
            <a:chOff x="0" y="0"/>
            <a:chExt cx="1076629" cy="812800"/>
          </a:xfrm>
        </p:grpSpPr>
        <p:sp>
          <p:nvSpPr>
            <p:cNvPr name="Freeform 24" id="24"/>
            <p:cNvSpPr/>
            <p:nvPr/>
          </p:nvSpPr>
          <p:spPr>
            <a:xfrm flipH="false" flipV="false" rot="0">
              <a:off x="0" y="0"/>
              <a:ext cx="1076629" cy="812800"/>
            </a:xfrm>
            <a:custGeom>
              <a:avLst/>
              <a:gdLst/>
              <a:ahLst/>
              <a:cxnLst/>
              <a:rect r="r" b="b" t="t" l="l"/>
              <a:pathLst>
                <a:path h="812800" w="1076629">
                  <a:moveTo>
                    <a:pt x="39708" y="0"/>
                  </a:moveTo>
                  <a:lnTo>
                    <a:pt x="1036920" y="0"/>
                  </a:lnTo>
                  <a:cubicBezTo>
                    <a:pt x="1058850" y="0"/>
                    <a:pt x="1076629" y="17778"/>
                    <a:pt x="1076629" y="39708"/>
                  </a:cubicBezTo>
                  <a:lnTo>
                    <a:pt x="1076629" y="773092"/>
                  </a:lnTo>
                  <a:cubicBezTo>
                    <a:pt x="1076629" y="783623"/>
                    <a:pt x="1072445" y="793723"/>
                    <a:pt x="1064998" y="801170"/>
                  </a:cubicBezTo>
                  <a:cubicBezTo>
                    <a:pt x="1057551" y="808616"/>
                    <a:pt x="1047451" y="812800"/>
                    <a:pt x="1036920" y="812800"/>
                  </a:cubicBezTo>
                  <a:lnTo>
                    <a:pt x="39708" y="812800"/>
                  </a:lnTo>
                  <a:cubicBezTo>
                    <a:pt x="29177" y="812800"/>
                    <a:pt x="19077" y="808616"/>
                    <a:pt x="11630" y="801170"/>
                  </a:cubicBezTo>
                  <a:cubicBezTo>
                    <a:pt x="4184" y="793723"/>
                    <a:pt x="0" y="783623"/>
                    <a:pt x="0" y="773092"/>
                  </a:cubicBezTo>
                  <a:lnTo>
                    <a:pt x="0" y="39708"/>
                  </a:lnTo>
                  <a:cubicBezTo>
                    <a:pt x="0" y="29177"/>
                    <a:pt x="4184" y="19077"/>
                    <a:pt x="11630" y="11630"/>
                  </a:cubicBezTo>
                  <a:cubicBezTo>
                    <a:pt x="19077" y="4184"/>
                    <a:pt x="29177" y="0"/>
                    <a:pt x="39708" y="0"/>
                  </a:cubicBezTo>
                  <a:close/>
                </a:path>
              </a:pathLst>
            </a:custGeom>
            <a:blipFill>
              <a:blip r:embed="rId7"/>
              <a:stretch>
                <a:fillRect l="-18035" t="0" r="-18035" b="0"/>
              </a:stretch>
            </a:blipFill>
          </p:spPr>
        </p:sp>
      </p:grpSp>
      <p:sp>
        <p:nvSpPr>
          <p:cNvPr name="AutoShape 25" id="25"/>
          <p:cNvSpPr/>
          <p:nvPr/>
        </p:nvSpPr>
        <p:spPr>
          <a:xfrm>
            <a:off x="9354098" y="5996933"/>
            <a:ext cx="3858468" cy="0"/>
          </a:xfrm>
          <a:prstGeom prst="line">
            <a:avLst/>
          </a:prstGeom>
          <a:ln cap="flat" w="28575">
            <a:solidFill>
              <a:srgbClr val="145DA0"/>
            </a:solidFill>
            <a:prstDash val="solid"/>
            <a:headEnd type="none" len="sm" w="sm"/>
            <a:tailEnd type="none" len="sm" w="sm"/>
          </a:ln>
        </p:spPr>
      </p:sp>
      <p:grpSp>
        <p:nvGrpSpPr>
          <p:cNvPr name="Group 26" id="26"/>
          <p:cNvGrpSpPr/>
          <p:nvPr/>
        </p:nvGrpSpPr>
        <p:grpSpPr>
          <a:xfrm rot="0">
            <a:off x="13677718" y="2505075"/>
            <a:ext cx="3903976" cy="5548358"/>
            <a:chOff x="0" y="0"/>
            <a:chExt cx="1416547" cy="2013207"/>
          </a:xfrm>
        </p:grpSpPr>
        <p:sp>
          <p:nvSpPr>
            <p:cNvPr name="Freeform 27" id="27"/>
            <p:cNvSpPr/>
            <p:nvPr/>
          </p:nvSpPr>
          <p:spPr>
            <a:xfrm flipH="false" flipV="false" rot="0">
              <a:off x="0" y="0"/>
              <a:ext cx="1416547" cy="2013207"/>
            </a:xfrm>
            <a:custGeom>
              <a:avLst/>
              <a:gdLst/>
              <a:ahLst/>
              <a:cxnLst/>
              <a:rect r="r" b="b" t="t" l="l"/>
              <a:pathLst>
                <a:path h="2013207" w="1416547">
                  <a:moveTo>
                    <a:pt x="49577" y="0"/>
                  </a:moveTo>
                  <a:lnTo>
                    <a:pt x="1366970" y="0"/>
                  </a:lnTo>
                  <a:cubicBezTo>
                    <a:pt x="1380119" y="0"/>
                    <a:pt x="1392729" y="5223"/>
                    <a:pt x="1402027" y="14521"/>
                  </a:cubicBezTo>
                  <a:cubicBezTo>
                    <a:pt x="1411324" y="23818"/>
                    <a:pt x="1416547" y="36428"/>
                    <a:pt x="1416547" y="49577"/>
                  </a:cubicBezTo>
                  <a:lnTo>
                    <a:pt x="1416547" y="1963630"/>
                  </a:lnTo>
                  <a:cubicBezTo>
                    <a:pt x="1416547" y="1976778"/>
                    <a:pt x="1411324" y="1989388"/>
                    <a:pt x="1402027" y="1998686"/>
                  </a:cubicBezTo>
                  <a:cubicBezTo>
                    <a:pt x="1392729" y="2007983"/>
                    <a:pt x="1380119" y="2013207"/>
                    <a:pt x="1366970" y="2013207"/>
                  </a:cubicBezTo>
                  <a:lnTo>
                    <a:pt x="49577" y="2013207"/>
                  </a:lnTo>
                  <a:cubicBezTo>
                    <a:pt x="36428" y="2013207"/>
                    <a:pt x="23818" y="2007983"/>
                    <a:pt x="14521" y="1998686"/>
                  </a:cubicBezTo>
                  <a:cubicBezTo>
                    <a:pt x="5223" y="1989388"/>
                    <a:pt x="0" y="1976778"/>
                    <a:pt x="0" y="1963630"/>
                  </a:cubicBezTo>
                  <a:lnTo>
                    <a:pt x="0" y="49577"/>
                  </a:lnTo>
                  <a:cubicBezTo>
                    <a:pt x="0" y="36428"/>
                    <a:pt x="5223" y="23818"/>
                    <a:pt x="14521" y="14521"/>
                  </a:cubicBezTo>
                  <a:cubicBezTo>
                    <a:pt x="23818" y="5223"/>
                    <a:pt x="36428" y="0"/>
                    <a:pt x="49577" y="0"/>
                  </a:cubicBezTo>
                  <a:close/>
                </a:path>
              </a:pathLst>
            </a:custGeom>
            <a:solidFill>
              <a:srgbClr val="FDFDFD"/>
            </a:solidFill>
            <a:ln w="38100" cap="rnd">
              <a:solidFill>
                <a:srgbClr val="145DA0"/>
              </a:solidFill>
              <a:prstDash val="solid"/>
              <a:round/>
            </a:ln>
          </p:spPr>
        </p:sp>
        <p:sp>
          <p:nvSpPr>
            <p:cNvPr name="TextBox 28" id="28"/>
            <p:cNvSpPr txBox="true"/>
            <p:nvPr/>
          </p:nvSpPr>
          <p:spPr>
            <a:xfrm>
              <a:off x="0" y="-38100"/>
              <a:ext cx="1416547" cy="205130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9" id="29"/>
          <p:cNvGrpSpPr/>
          <p:nvPr/>
        </p:nvGrpSpPr>
        <p:grpSpPr>
          <a:xfrm rot="0">
            <a:off x="13842803" y="2771686"/>
            <a:ext cx="3509440" cy="2649449"/>
            <a:chOff x="0" y="0"/>
            <a:chExt cx="1076629" cy="812800"/>
          </a:xfrm>
        </p:grpSpPr>
        <p:sp>
          <p:nvSpPr>
            <p:cNvPr name="Freeform 30" id="30"/>
            <p:cNvSpPr/>
            <p:nvPr/>
          </p:nvSpPr>
          <p:spPr>
            <a:xfrm flipH="false" flipV="false" rot="0">
              <a:off x="0" y="0"/>
              <a:ext cx="1076629" cy="812800"/>
            </a:xfrm>
            <a:custGeom>
              <a:avLst/>
              <a:gdLst/>
              <a:ahLst/>
              <a:cxnLst/>
              <a:rect r="r" b="b" t="t" l="l"/>
              <a:pathLst>
                <a:path h="812800" w="1076629">
                  <a:moveTo>
                    <a:pt x="39708" y="0"/>
                  </a:moveTo>
                  <a:lnTo>
                    <a:pt x="1036920" y="0"/>
                  </a:lnTo>
                  <a:cubicBezTo>
                    <a:pt x="1058850" y="0"/>
                    <a:pt x="1076629" y="17778"/>
                    <a:pt x="1076629" y="39708"/>
                  </a:cubicBezTo>
                  <a:lnTo>
                    <a:pt x="1076629" y="773092"/>
                  </a:lnTo>
                  <a:cubicBezTo>
                    <a:pt x="1076629" y="783623"/>
                    <a:pt x="1072445" y="793723"/>
                    <a:pt x="1064998" y="801170"/>
                  </a:cubicBezTo>
                  <a:cubicBezTo>
                    <a:pt x="1057551" y="808616"/>
                    <a:pt x="1047451" y="812800"/>
                    <a:pt x="1036920" y="812800"/>
                  </a:cubicBezTo>
                  <a:lnTo>
                    <a:pt x="39708" y="812800"/>
                  </a:lnTo>
                  <a:cubicBezTo>
                    <a:pt x="29177" y="812800"/>
                    <a:pt x="19077" y="808616"/>
                    <a:pt x="11630" y="801170"/>
                  </a:cubicBezTo>
                  <a:cubicBezTo>
                    <a:pt x="4184" y="793723"/>
                    <a:pt x="0" y="783623"/>
                    <a:pt x="0" y="773092"/>
                  </a:cubicBezTo>
                  <a:lnTo>
                    <a:pt x="0" y="39708"/>
                  </a:lnTo>
                  <a:cubicBezTo>
                    <a:pt x="0" y="29177"/>
                    <a:pt x="4184" y="19077"/>
                    <a:pt x="11630" y="11630"/>
                  </a:cubicBezTo>
                  <a:cubicBezTo>
                    <a:pt x="19077" y="4184"/>
                    <a:pt x="29177" y="0"/>
                    <a:pt x="39708" y="0"/>
                  </a:cubicBezTo>
                  <a:close/>
                </a:path>
              </a:pathLst>
            </a:custGeom>
            <a:blipFill>
              <a:blip r:embed="rId8"/>
              <a:stretch>
                <a:fillRect l="-1047" t="0" r="-1047" b="0"/>
              </a:stretch>
            </a:blipFill>
          </p:spPr>
        </p:sp>
      </p:grpSp>
      <p:sp>
        <p:nvSpPr>
          <p:cNvPr name="AutoShape 31" id="31"/>
          <p:cNvSpPr/>
          <p:nvPr/>
        </p:nvSpPr>
        <p:spPr>
          <a:xfrm>
            <a:off x="13668289" y="5996933"/>
            <a:ext cx="3858468" cy="0"/>
          </a:xfrm>
          <a:prstGeom prst="line">
            <a:avLst/>
          </a:prstGeom>
          <a:ln cap="flat" w="28575">
            <a:solidFill>
              <a:srgbClr val="145DA0"/>
            </a:solidFill>
            <a:prstDash val="solid"/>
            <a:headEnd type="none" len="sm" w="sm"/>
            <a:tailEnd type="none" len="sm" w="sm"/>
          </a:ln>
        </p:spPr>
      </p:sp>
      <p:sp>
        <p:nvSpPr>
          <p:cNvPr name="TextBox 32" id="32"/>
          <p:cNvSpPr txBox="true"/>
          <p:nvPr/>
        </p:nvSpPr>
        <p:spPr>
          <a:xfrm rot="0">
            <a:off x="2723467" y="709321"/>
            <a:ext cx="12841065" cy="1005426"/>
          </a:xfrm>
          <a:prstGeom prst="rect">
            <a:avLst/>
          </a:prstGeom>
        </p:spPr>
        <p:txBody>
          <a:bodyPr anchor="t" rtlCol="false" tIns="0" lIns="0" bIns="0" rIns="0">
            <a:spAutoFit/>
          </a:bodyPr>
          <a:lstStyle/>
          <a:p>
            <a:pPr algn="ctr" marL="0" indent="0" lvl="0">
              <a:lnSpc>
                <a:spcPts val="8273"/>
              </a:lnSpc>
              <a:spcBef>
                <a:spcPct val="0"/>
              </a:spcBef>
            </a:pPr>
            <a:r>
              <a:rPr lang="en-US" sz="5909">
                <a:solidFill>
                  <a:srgbClr val="FDFDFD"/>
                </a:solidFill>
                <a:latin typeface="Open Sans Extra Bold"/>
                <a:ea typeface="Open Sans Extra Bold"/>
                <a:cs typeface="Open Sans Extra Bold"/>
                <a:sym typeface="Open Sans Extra Bold"/>
              </a:rPr>
              <a:t>CHALLENGES IN INDIAN CONTEXT</a:t>
            </a:r>
          </a:p>
        </p:txBody>
      </p:sp>
      <p:sp>
        <p:nvSpPr>
          <p:cNvPr name="TextBox 33" id="33"/>
          <p:cNvSpPr txBox="true"/>
          <p:nvPr/>
        </p:nvSpPr>
        <p:spPr>
          <a:xfrm rot="0">
            <a:off x="1046816" y="6663789"/>
            <a:ext cx="3242335" cy="380741"/>
          </a:xfrm>
          <a:prstGeom prst="rect">
            <a:avLst/>
          </a:prstGeom>
        </p:spPr>
        <p:txBody>
          <a:bodyPr anchor="t" rtlCol="false" tIns="0" lIns="0" bIns="0" rIns="0">
            <a:spAutoFit/>
          </a:bodyPr>
          <a:lstStyle/>
          <a:p>
            <a:pPr algn="ctr">
              <a:lnSpc>
                <a:spcPts val="3164"/>
              </a:lnSpc>
              <a:spcBef>
                <a:spcPct val="0"/>
              </a:spcBef>
            </a:pPr>
            <a:r>
              <a:rPr lang="en-US" b="true" sz="2260">
                <a:solidFill>
                  <a:srgbClr val="145DA0"/>
                </a:solidFill>
                <a:latin typeface="DM Sans Bold"/>
                <a:ea typeface="DM Sans Bold"/>
                <a:cs typeface="DM Sans Bold"/>
                <a:sym typeface="DM Sans Bold"/>
              </a:rPr>
              <a:t>Infrastructure</a:t>
            </a:r>
          </a:p>
        </p:txBody>
      </p:sp>
      <p:sp>
        <p:nvSpPr>
          <p:cNvPr name="TextBox 34" id="34"/>
          <p:cNvSpPr txBox="true"/>
          <p:nvPr/>
        </p:nvSpPr>
        <p:spPr>
          <a:xfrm rot="0">
            <a:off x="5358069" y="6641483"/>
            <a:ext cx="3242335" cy="380741"/>
          </a:xfrm>
          <a:prstGeom prst="rect">
            <a:avLst/>
          </a:prstGeom>
        </p:spPr>
        <p:txBody>
          <a:bodyPr anchor="t" rtlCol="false" tIns="0" lIns="0" bIns="0" rIns="0">
            <a:spAutoFit/>
          </a:bodyPr>
          <a:lstStyle/>
          <a:p>
            <a:pPr algn="ctr">
              <a:lnSpc>
                <a:spcPts val="3164"/>
              </a:lnSpc>
              <a:spcBef>
                <a:spcPct val="0"/>
              </a:spcBef>
            </a:pPr>
            <a:r>
              <a:rPr lang="en-US" b="true" sz="2260">
                <a:solidFill>
                  <a:srgbClr val="145DA0"/>
                </a:solidFill>
                <a:latin typeface="DM Sans Bold"/>
                <a:ea typeface="DM Sans Bold"/>
                <a:cs typeface="DM Sans Bold"/>
                <a:sym typeface="DM Sans Bold"/>
              </a:rPr>
              <a:t>Cost Sensitivity</a:t>
            </a:r>
          </a:p>
        </p:txBody>
      </p:sp>
      <p:sp>
        <p:nvSpPr>
          <p:cNvPr name="TextBox 35" id="35"/>
          <p:cNvSpPr txBox="true"/>
          <p:nvPr/>
        </p:nvSpPr>
        <p:spPr>
          <a:xfrm rot="0">
            <a:off x="9694608" y="6619176"/>
            <a:ext cx="3242335" cy="380741"/>
          </a:xfrm>
          <a:prstGeom prst="rect">
            <a:avLst/>
          </a:prstGeom>
        </p:spPr>
        <p:txBody>
          <a:bodyPr anchor="t" rtlCol="false" tIns="0" lIns="0" bIns="0" rIns="0">
            <a:spAutoFit/>
          </a:bodyPr>
          <a:lstStyle/>
          <a:p>
            <a:pPr algn="ctr">
              <a:lnSpc>
                <a:spcPts val="3164"/>
              </a:lnSpc>
              <a:spcBef>
                <a:spcPct val="0"/>
              </a:spcBef>
            </a:pPr>
            <a:r>
              <a:rPr lang="en-US" b="true" sz="2260">
                <a:solidFill>
                  <a:srgbClr val="145DA0"/>
                </a:solidFill>
                <a:latin typeface="DM Sans Bold"/>
                <a:ea typeface="DM Sans Bold"/>
                <a:cs typeface="DM Sans Bold"/>
                <a:sym typeface="DM Sans Bold"/>
              </a:rPr>
              <a:t>Internet Connectivity</a:t>
            </a:r>
          </a:p>
        </p:txBody>
      </p:sp>
      <p:sp>
        <p:nvSpPr>
          <p:cNvPr name="TextBox 36" id="36"/>
          <p:cNvSpPr txBox="true"/>
          <p:nvPr/>
        </p:nvSpPr>
        <p:spPr>
          <a:xfrm rot="0">
            <a:off x="14008799" y="6619176"/>
            <a:ext cx="3242335" cy="780791"/>
          </a:xfrm>
          <a:prstGeom prst="rect">
            <a:avLst/>
          </a:prstGeom>
        </p:spPr>
        <p:txBody>
          <a:bodyPr anchor="t" rtlCol="false" tIns="0" lIns="0" bIns="0" rIns="0">
            <a:spAutoFit/>
          </a:bodyPr>
          <a:lstStyle/>
          <a:p>
            <a:pPr algn="ctr">
              <a:lnSpc>
                <a:spcPts val="3164"/>
              </a:lnSpc>
              <a:spcBef>
                <a:spcPct val="0"/>
              </a:spcBef>
            </a:pPr>
            <a:r>
              <a:rPr lang="en-US" b="true" sz="2260">
                <a:solidFill>
                  <a:srgbClr val="145DA0"/>
                </a:solidFill>
                <a:latin typeface="DM Sans Bold"/>
                <a:ea typeface="DM Sans Bold"/>
                <a:cs typeface="DM Sans Bold"/>
                <a:sym typeface="DM Sans Bold"/>
              </a:rPr>
              <a:t> Legal and Privacy Concerns</a:t>
            </a:r>
          </a:p>
        </p:txBody>
      </p:sp>
      <p:sp>
        <p:nvSpPr>
          <p:cNvPr name="TextBox 37" id="37"/>
          <p:cNvSpPr txBox="true"/>
          <p:nvPr/>
        </p:nvSpPr>
        <p:spPr>
          <a:xfrm rot="0">
            <a:off x="274795" y="154905"/>
            <a:ext cx="4562183" cy="346088"/>
          </a:xfrm>
          <a:prstGeom prst="rect">
            <a:avLst/>
          </a:prstGeom>
        </p:spPr>
        <p:txBody>
          <a:bodyPr anchor="t" rtlCol="false" tIns="0" lIns="0" bIns="0" rIns="0">
            <a:spAutoFit/>
          </a:bodyPr>
          <a:lstStyle/>
          <a:p>
            <a:pPr algn="l">
              <a:lnSpc>
                <a:spcPts val="1429"/>
              </a:lnSpc>
            </a:pPr>
            <a:r>
              <a:rPr lang="en-US" b="true" sz="1035" spc="101">
                <a:solidFill>
                  <a:srgbClr val="FFFFFF"/>
                </a:solidFill>
                <a:latin typeface="Montserrat Classic Bold"/>
                <a:ea typeface="Montserrat Classic Bold"/>
                <a:cs typeface="Montserrat Classic Bold"/>
                <a:sym typeface="Montserrat Classic Bold"/>
              </a:rPr>
              <a:t>DEPARTMENT OF COMPUTER SCIENCE AND ENGINEERING</a:t>
            </a:r>
          </a:p>
          <a:p>
            <a:pPr algn="l" marL="0" indent="0" lvl="0">
              <a:lnSpc>
                <a:spcPts val="1429"/>
              </a:lnSpc>
              <a:spcBef>
                <a:spcPct val="0"/>
              </a:spcBef>
            </a:pPr>
            <a:r>
              <a:rPr lang="en-US" b="true" sz="1035" spc="101">
                <a:solidFill>
                  <a:srgbClr val="FFFFFF"/>
                </a:solidFill>
                <a:latin typeface="Montserrat Classic Bold"/>
                <a:ea typeface="Montserrat Classic Bold"/>
                <a:cs typeface="Montserrat Classic Bold"/>
                <a:sym typeface="Montserrat Classic Bold"/>
              </a:rPr>
              <a:t>JORHAT ENGINEERING COLLEGE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TextBox 2" id="2"/>
          <p:cNvSpPr txBox="true"/>
          <p:nvPr/>
        </p:nvSpPr>
        <p:spPr>
          <a:xfrm rot="0">
            <a:off x="1410026" y="3644995"/>
            <a:ext cx="9858369" cy="4349892"/>
          </a:xfrm>
          <a:prstGeom prst="rect">
            <a:avLst/>
          </a:prstGeom>
        </p:spPr>
        <p:txBody>
          <a:bodyPr anchor="t" rtlCol="false" tIns="0" lIns="0" bIns="0" rIns="0">
            <a:spAutoFit/>
          </a:bodyPr>
          <a:lstStyle/>
          <a:p>
            <a:pPr algn="l" marL="0" indent="0" lvl="0">
              <a:lnSpc>
                <a:spcPts val="3842"/>
              </a:lnSpc>
              <a:spcBef>
                <a:spcPct val="0"/>
              </a:spcBef>
            </a:pPr>
            <a:r>
              <a:rPr lang="en-US" b="true" sz="2744">
                <a:solidFill>
                  <a:srgbClr val="000000"/>
                </a:solidFill>
                <a:latin typeface="DM Sans Bold"/>
                <a:ea typeface="DM Sans Bold"/>
                <a:cs typeface="DM Sans Bold"/>
                <a:sym typeface="DM Sans Bold"/>
              </a:rPr>
              <a:t>Parklink</a:t>
            </a:r>
            <a:r>
              <a:rPr lang="en-US" b="true" sz="2744" i="true">
                <a:solidFill>
                  <a:srgbClr val="000000"/>
                </a:solidFill>
                <a:latin typeface="DM Sans Bold Italics"/>
                <a:ea typeface="DM Sans Bold Italics"/>
                <a:cs typeface="DM Sans Bold Italics"/>
                <a:sym typeface="DM Sans Bold Italics"/>
              </a:rPr>
              <a:t> </a:t>
            </a:r>
            <a:r>
              <a:rPr lang="en-US" sz="2744" i="true">
                <a:solidFill>
                  <a:srgbClr val="000000"/>
                </a:solidFill>
                <a:latin typeface="DM Sans Italics"/>
                <a:ea typeface="DM Sans Italics"/>
                <a:cs typeface="DM Sans Italics"/>
                <a:sym typeface="DM Sans Italics"/>
              </a:rPr>
              <a:t>addresses parking challenges in India by offering real-time availability information and an efficient, scalable system for parking management. Future enhancements, including automated billing, precise navigation, and mobile applications, will further improve the system’s usability. The primary challenges in implementation will revolve around infrastructure, cost, and connectivity issues, but the system has the potential to significantly improve parking efficiency in Indian cities.</a:t>
            </a:r>
          </a:p>
        </p:txBody>
      </p:sp>
      <p:sp>
        <p:nvSpPr>
          <p:cNvPr name="Freeform 3" id="3"/>
          <p:cNvSpPr/>
          <p:nvPr/>
        </p:nvSpPr>
        <p:spPr>
          <a:xfrm flipH="true" flipV="false" rot="0">
            <a:off x="-4378672" y="6722522"/>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336032" y="-855281"/>
            <a:ext cx="5951968" cy="11997562"/>
          </a:xfrm>
          <a:custGeom>
            <a:avLst/>
            <a:gdLst/>
            <a:ahLst/>
            <a:cxnLst/>
            <a:rect r="r" b="b" t="t" l="l"/>
            <a:pathLst>
              <a:path h="11997562" w="5951968">
                <a:moveTo>
                  <a:pt x="0" y="0"/>
                </a:moveTo>
                <a:lnTo>
                  <a:pt x="5951968" y="0"/>
                </a:lnTo>
                <a:lnTo>
                  <a:pt x="5951968" y="11997562"/>
                </a:lnTo>
                <a:lnTo>
                  <a:pt x="0" y="11997562"/>
                </a:lnTo>
                <a:lnTo>
                  <a:pt x="0" y="0"/>
                </a:lnTo>
                <a:close/>
              </a:path>
            </a:pathLst>
          </a:custGeom>
          <a:blipFill>
            <a:blip r:embed="rId4"/>
            <a:stretch>
              <a:fillRect l="0" t="0" r="0" b="0"/>
            </a:stretch>
          </a:blipFill>
        </p:spPr>
      </p:sp>
      <p:sp>
        <p:nvSpPr>
          <p:cNvPr name="TextBox 5" id="5"/>
          <p:cNvSpPr txBox="true"/>
          <p:nvPr/>
        </p:nvSpPr>
        <p:spPr>
          <a:xfrm rot="0">
            <a:off x="1410026" y="672832"/>
            <a:ext cx="8097687" cy="1594138"/>
          </a:xfrm>
          <a:prstGeom prst="rect">
            <a:avLst/>
          </a:prstGeom>
        </p:spPr>
        <p:txBody>
          <a:bodyPr anchor="t" rtlCol="false" tIns="0" lIns="0" bIns="0" rIns="0">
            <a:spAutoFit/>
          </a:bodyPr>
          <a:lstStyle/>
          <a:p>
            <a:pPr algn="l" marL="0" indent="0" lvl="0">
              <a:lnSpc>
                <a:spcPts val="13015"/>
              </a:lnSpc>
              <a:spcBef>
                <a:spcPct val="0"/>
              </a:spcBef>
            </a:pPr>
            <a:r>
              <a:rPr lang="en-US" b="true" sz="9431" spc="924">
                <a:solidFill>
                  <a:srgbClr val="231F20"/>
                </a:solidFill>
                <a:latin typeface="Oswald Bold"/>
                <a:ea typeface="Oswald Bold"/>
                <a:cs typeface="Oswald Bold"/>
                <a:sym typeface="Oswald Bold"/>
              </a:rPr>
              <a:t>CONCLUSION</a:t>
            </a:r>
          </a:p>
        </p:txBody>
      </p:sp>
      <p:sp>
        <p:nvSpPr>
          <p:cNvPr name="TextBox 6" id="6"/>
          <p:cNvSpPr txBox="true"/>
          <p:nvPr/>
        </p:nvSpPr>
        <p:spPr>
          <a:xfrm rot="0">
            <a:off x="274795" y="154905"/>
            <a:ext cx="4562183" cy="346088"/>
          </a:xfrm>
          <a:prstGeom prst="rect">
            <a:avLst/>
          </a:prstGeom>
        </p:spPr>
        <p:txBody>
          <a:bodyPr anchor="t" rtlCol="false" tIns="0" lIns="0" bIns="0" rIns="0">
            <a:spAutoFit/>
          </a:bodyPr>
          <a:lstStyle/>
          <a:p>
            <a:pPr algn="l">
              <a:lnSpc>
                <a:spcPts val="1429"/>
              </a:lnSpc>
            </a:pPr>
            <a:r>
              <a:rPr lang="en-US" b="true" sz="1035" spc="101">
                <a:solidFill>
                  <a:srgbClr val="231F20"/>
                </a:solidFill>
                <a:latin typeface="Montserrat Classic Bold"/>
                <a:ea typeface="Montserrat Classic Bold"/>
                <a:cs typeface="Montserrat Classic Bold"/>
                <a:sym typeface="Montserrat Classic Bold"/>
              </a:rPr>
              <a:t>DEPARTMENT OF COMPUTER SCIENCE AND ENGINEERING</a:t>
            </a:r>
          </a:p>
          <a:p>
            <a:pPr algn="l" marL="0" indent="0" lvl="0">
              <a:lnSpc>
                <a:spcPts val="1429"/>
              </a:lnSpc>
              <a:spcBef>
                <a:spcPct val="0"/>
              </a:spcBef>
            </a:pPr>
            <a:r>
              <a:rPr lang="en-US" b="true" sz="1035" spc="101">
                <a:solidFill>
                  <a:srgbClr val="231F20"/>
                </a:solidFill>
                <a:latin typeface="Montserrat Classic Bold"/>
                <a:ea typeface="Montserrat Classic Bold"/>
                <a:cs typeface="Montserrat Classic Bold"/>
                <a:sym typeface="Montserrat Classic Bold"/>
              </a:rPr>
              <a:t>JORHAT ENGINEERING COLLEGE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7155205"/>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2142191" y="2245759"/>
            <a:ext cx="9610044" cy="5095559"/>
            <a:chOff x="0" y="0"/>
            <a:chExt cx="3682024" cy="1952329"/>
          </a:xfrm>
        </p:grpSpPr>
        <p:sp>
          <p:nvSpPr>
            <p:cNvPr name="Freeform 8" id="8"/>
            <p:cNvSpPr/>
            <p:nvPr/>
          </p:nvSpPr>
          <p:spPr>
            <a:xfrm flipH="false" flipV="false" rot="0">
              <a:off x="0" y="0"/>
              <a:ext cx="3682024" cy="1952329"/>
            </a:xfrm>
            <a:custGeom>
              <a:avLst/>
              <a:gdLst/>
              <a:ahLst/>
              <a:cxnLst/>
              <a:rect r="r" b="b" t="t" l="l"/>
              <a:pathLst>
                <a:path h="1952329" w="3682024">
                  <a:moveTo>
                    <a:pt x="0" y="0"/>
                  </a:moveTo>
                  <a:lnTo>
                    <a:pt x="3682024" y="0"/>
                  </a:lnTo>
                  <a:lnTo>
                    <a:pt x="3682024" y="1952329"/>
                  </a:lnTo>
                  <a:lnTo>
                    <a:pt x="0" y="1952329"/>
                  </a:lnTo>
                  <a:close/>
                </a:path>
              </a:pathLst>
            </a:custGeom>
            <a:solidFill>
              <a:srgbClr val="EFEFEF"/>
            </a:solidFill>
          </p:spPr>
        </p:sp>
        <p:sp>
          <p:nvSpPr>
            <p:cNvPr name="TextBox 9" id="9"/>
            <p:cNvSpPr txBox="true"/>
            <p:nvPr/>
          </p:nvSpPr>
          <p:spPr>
            <a:xfrm>
              <a:off x="0" y="-19050"/>
              <a:ext cx="3682024" cy="1971379"/>
            </a:xfrm>
            <a:prstGeom prst="rect">
              <a:avLst/>
            </a:prstGeom>
          </p:spPr>
          <p:txBody>
            <a:bodyPr anchor="ctr" rtlCol="false" tIns="50800" lIns="50800" bIns="50800" rIns="50800"/>
            <a:lstStyle/>
            <a:p>
              <a:pPr algn="ctr">
                <a:lnSpc>
                  <a:spcPts val="2859"/>
                </a:lnSpc>
              </a:pPr>
            </a:p>
          </p:txBody>
        </p:sp>
      </p:grpSp>
      <p:sp>
        <p:nvSpPr>
          <p:cNvPr name="TextBox 10" id="10"/>
          <p:cNvSpPr txBox="true"/>
          <p:nvPr/>
        </p:nvSpPr>
        <p:spPr>
          <a:xfrm rot="0">
            <a:off x="2142191" y="955280"/>
            <a:ext cx="8361916" cy="1058918"/>
          </a:xfrm>
          <a:prstGeom prst="rect">
            <a:avLst/>
          </a:prstGeom>
        </p:spPr>
        <p:txBody>
          <a:bodyPr anchor="t" rtlCol="false" tIns="0" lIns="0" bIns="0" rIns="0">
            <a:spAutoFit/>
          </a:bodyPr>
          <a:lstStyle/>
          <a:p>
            <a:pPr algn="l">
              <a:lnSpc>
                <a:spcPts val="8675"/>
              </a:lnSpc>
            </a:pPr>
            <a:r>
              <a:rPr lang="en-US" b="true" sz="6286" spc="616">
                <a:solidFill>
                  <a:srgbClr val="231F20"/>
                </a:solidFill>
                <a:latin typeface="Oswald Bold"/>
                <a:ea typeface="Oswald Bold"/>
                <a:cs typeface="Oswald Bold"/>
                <a:sym typeface="Oswald Bold"/>
              </a:rPr>
              <a:t>PROBLEM STATEMENT</a:t>
            </a:r>
          </a:p>
        </p:txBody>
      </p:sp>
      <p:sp>
        <p:nvSpPr>
          <p:cNvPr name="TextBox 11" id="11"/>
          <p:cNvSpPr txBox="true"/>
          <p:nvPr/>
        </p:nvSpPr>
        <p:spPr>
          <a:xfrm rot="0">
            <a:off x="2667358" y="2687263"/>
            <a:ext cx="8559710" cy="4239145"/>
          </a:xfrm>
          <a:prstGeom prst="rect">
            <a:avLst/>
          </a:prstGeom>
        </p:spPr>
        <p:txBody>
          <a:bodyPr anchor="t" rtlCol="false" tIns="0" lIns="0" bIns="0" rIns="0">
            <a:spAutoFit/>
          </a:bodyPr>
          <a:lstStyle/>
          <a:p>
            <a:pPr algn="l">
              <a:lnSpc>
                <a:spcPts val="3050"/>
              </a:lnSpc>
            </a:pPr>
            <a:r>
              <a:rPr lang="en-US" sz="2210" spc="216">
                <a:solidFill>
                  <a:srgbClr val="231F20"/>
                </a:solidFill>
                <a:latin typeface="DM Sans"/>
                <a:ea typeface="DM Sans"/>
                <a:cs typeface="DM Sans"/>
                <a:sym typeface="DM Sans"/>
              </a:rPr>
              <a:t>The growing urbanization in Indian cities has increased the demand for efficient parking solutions. Drivers often waste time searching for available parking spots, causing congestion and stress. </a:t>
            </a:r>
          </a:p>
          <a:p>
            <a:pPr algn="l">
              <a:lnSpc>
                <a:spcPts val="3050"/>
              </a:lnSpc>
            </a:pPr>
          </a:p>
          <a:p>
            <a:pPr algn="l" marL="0" indent="0" lvl="0">
              <a:lnSpc>
                <a:spcPts val="3050"/>
              </a:lnSpc>
              <a:spcBef>
                <a:spcPct val="0"/>
              </a:spcBef>
            </a:pPr>
            <a:r>
              <a:rPr lang="en-US" sz="2210" spc="216">
                <a:solidFill>
                  <a:srgbClr val="231F20"/>
                </a:solidFill>
                <a:latin typeface="DM Sans"/>
                <a:ea typeface="DM Sans"/>
                <a:cs typeface="DM Sans"/>
                <a:sym typeface="DM Sans"/>
              </a:rPr>
              <a:t>Our goal is to develop a Smart Parking Solution using IoT technology to streamline parking availability information, reducing search times and improving traffic conditions. The system detects parking slot occupancy using sensors and communicates the data to a web-based dashboard in real-time.</a:t>
            </a:r>
          </a:p>
        </p:txBody>
      </p:sp>
      <p:sp>
        <p:nvSpPr>
          <p:cNvPr name="Freeform 12" id="12"/>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1752235" y="926289"/>
            <a:ext cx="5688825" cy="8476229"/>
            <a:chOff x="0" y="0"/>
            <a:chExt cx="950116" cy="1415652"/>
          </a:xfrm>
        </p:grpSpPr>
        <p:sp>
          <p:nvSpPr>
            <p:cNvPr name="Freeform 14" id="14"/>
            <p:cNvSpPr/>
            <p:nvPr/>
          </p:nvSpPr>
          <p:spPr>
            <a:xfrm flipH="false" flipV="false" rot="0">
              <a:off x="0" y="0"/>
              <a:ext cx="950116" cy="1415652"/>
            </a:xfrm>
            <a:custGeom>
              <a:avLst/>
              <a:gdLst/>
              <a:ahLst/>
              <a:cxnLst/>
              <a:rect r="r" b="b" t="t" l="l"/>
              <a:pathLst>
                <a:path h="1415652" w="950116">
                  <a:moveTo>
                    <a:pt x="0" y="0"/>
                  </a:moveTo>
                  <a:lnTo>
                    <a:pt x="950116" y="0"/>
                  </a:lnTo>
                  <a:lnTo>
                    <a:pt x="950116" y="1415652"/>
                  </a:lnTo>
                  <a:lnTo>
                    <a:pt x="0" y="1415652"/>
                  </a:lnTo>
                  <a:close/>
                </a:path>
              </a:pathLst>
            </a:custGeom>
            <a:blipFill>
              <a:blip r:embed="rId6"/>
              <a:stretch>
                <a:fillRect l="-24498" t="0" r="-24498" b="0"/>
              </a:stretch>
            </a:blipFill>
            <a:ln cap="sq">
              <a:noFill/>
              <a:prstDash val="solid"/>
              <a:miter/>
            </a:ln>
          </p:spPr>
        </p:sp>
      </p:grpSp>
      <p:sp>
        <p:nvSpPr>
          <p:cNvPr name="TextBox 15" id="15"/>
          <p:cNvSpPr txBox="true"/>
          <p:nvPr/>
        </p:nvSpPr>
        <p:spPr>
          <a:xfrm rot="0">
            <a:off x="274795" y="154905"/>
            <a:ext cx="4562183" cy="346088"/>
          </a:xfrm>
          <a:prstGeom prst="rect">
            <a:avLst/>
          </a:prstGeom>
        </p:spPr>
        <p:txBody>
          <a:bodyPr anchor="t" rtlCol="false" tIns="0" lIns="0" bIns="0" rIns="0">
            <a:spAutoFit/>
          </a:bodyPr>
          <a:lstStyle/>
          <a:p>
            <a:pPr algn="l">
              <a:lnSpc>
                <a:spcPts val="1429"/>
              </a:lnSpc>
            </a:pPr>
            <a:r>
              <a:rPr lang="en-US" b="true" sz="1035" spc="101">
                <a:solidFill>
                  <a:srgbClr val="231F20"/>
                </a:solidFill>
                <a:latin typeface="Montserrat Classic Bold"/>
                <a:ea typeface="Montserrat Classic Bold"/>
                <a:cs typeface="Montserrat Classic Bold"/>
                <a:sym typeface="Montserrat Classic Bold"/>
              </a:rPr>
              <a:t>DEPARTMENT OF COMPUTER SCIENCE AND ENGINEERING</a:t>
            </a:r>
          </a:p>
          <a:p>
            <a:pPr algn="l" marL="0" indent="0" lvl="0">
              <a:lnSpc>
                <a:spcPts val="1429"/>
              </a:lnSpc>
              <a:spcBef>
                <a:spcPct val="0"/>
              </a:spcBef>
            </a:pPr>
            <a:r>
              <a:rPr lang="en-US" b="true" sz="1035" spc="101">
                <a:solidFill>
                  <a:srgbClr val="231F20"/>
                </a:solidFill>
                <a:latin typeface="Montserrat Classic Bold"/>
                <a:ea typeface="Montserrat Classic Bold"/>
                <a:cs typeface="Montserrat Classic Bold"/>
                <a:sym typeface="Montserrat Classic Bold"/>
              </a:rPr>
              <a:t>JORHAT ENGINEERING COLLEGE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3690980" y="568757"/>
            <a:ext cx="10906040" cy="1349947"/>
          </a:xfrm>
          <a:prstGeom prst="rect">
            <a:avLst/>
          </a:prstGeom>
        </p:spPr>
        <p:txBody>
          <a:bodyPr anchor="t" rtlCol="false" tIns="0" lIns="0" bIns="0" rIns="0">
            <a:spAutoFit/>
          </a:bodyPr>
          <a:lstStyle/>
          <a:p>
            <a:pPr algn="ctr">
              <a:lnSpc>
                <a:spcPts val="11082"/>
              </a:lnSpc>
            </a:pPr>
            <a:r>
              <a:rPr lang="en-US" b="true" sz="8030" spc="786">
                <a:solidFill>
                  <a:srgbClr val="FFFFFF"/>
                </a:solidFill>
                <a:latin typeface="Oswald Bold"/>
                <a:ea typeface="Oswald Bold"/>
                <a:cs typeface="Oswald Bold"/>
                <a:sym typeface="Oswald Bold"/>
              </a:rPr>
              <a:t>APPROACH</a:t>
            </a:r>
          </a:p>
        </p:txBody>
      </p:sp>
      <p:sp>
        <p:nvSpPr>
          <p:cNvPr name="TextBox 9" id="9"/>
          <p:cNvSpPr txBox="true"/>
          <p:nvPr/>
        </p:nvSpPr>
        <p:spPr>
          <a:xfrm rot="0">
            <a:off x="274795" y="154905"/>
            <a:ext cx="4562183" cy="346088"/>
          </a:xfrm>
          <a:prstGeom prst="rect">
            <a:avLst/>
          </a:prstGeom>
        </p:spPr>
        <p:txBody>
          <a:bodyPr anchor="t" rtlCol="false" tIns="0" lIns="0" bIns="0" rIns="0">
            <a:spAutoFit/>
          </a:bodyPr>
          <a:lstStyle/>
          <a:p>
            <a:pPr algn="l">
              <a:lnSpc>
                <a:spcPts val="1429"/>
              </a:lnSpc>
            </a:pPr>
            <a:r>
              <a:rPr lang="en-US" b="true" sz="1035" spc="101">
                <a:solidFill>
                  <a:srgbClr val="FFFFFF"/>
                </a:solidFill>
                <a:latin typeface="Montserrat Classic Bold"/>
                <a:ea typeface="Montserrat Classic Bold"/>
                <a:cs typeface="Montserrat Classic Bold"/>
                <a:sym typeface="Montserrat Classic Bold"/>
              </a:rPr>
              <a:t>DEPARTMENT OF COMPUTER SCIENCE AND ENGINEERING</a:t>
            </a:r>
          </a:p>
          <a:p>
            <a:pPr algn="l" marL="0" indent="0" lvl="0">
              <a:lnSpc>
                <a:spcPts val="1429"/>
              </a:lnSpc>
              <a:spcBef>
                <a:spcPct val="0"/>
              </a:spcBef>
            </a:pPr>
            <a:r>
              <a:rPr lang="en-US" b="true" sz="1035" spc="101">
                <a:solidFill>
                  <a:srgbClr val="FFFFFF"/>
                </a:solidFill>
                <a:latin typeface="Montserrat Classic Bold"/>
                <a:ea typeface="Montserrat Classic Bold"/>
                <a:cs typeface="Montserrat Classic Bold"/>
                <a:sym typeface="Montserrat Classic Bold"/>
              </a:rPr>
              <a:t>JORHAT ENGINEERING COLLEGE</a:t>
            </a:r>
          </a:p>
        </p:txBody>
      </p:sp>
      <p:grpSp>
        <p:nvGrpSpPr>
          <p:cNvPr name="Group 10" id="10"/>
          <p:cNvGrpSpPr/>
          <p:nvPr/>
        </p:nvGrpSpPr>
        <p:grpSpPr>
          <a:xfrm rot="0">
            <a:off x="10827522" y="2354659"/>
            <a:ext cx="4409981" cy="2480583"/>
            <a:chOff x="0" y="0"/>
            <a:chExt cx="11289030" cy="6350000"/>
          </a:xfrm>
        </p:grpSpPr>
        <p:sp>
          <p:nvSpPr>
            <p:cNvPr name="Freeform 11" id="11"/>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l="0" t="-6776" r="0" b="-6776"/>
              </a:stretch>
            </a:blipFill>
          </p:spPr>
        </p:sp>
      </p:grpSp>
      <p:grpSp>
        <p:nvGrpSpPr>
          <p:cNvPr name="Group 12" id="12"/>
          <p:cNvGrpSpPr/>
          <p:nvPr/>
        </p:nvGrpSpPr>
        <p:grpSpPr>
          <a:xfrm rot="0">
            <a:off x="3063833" y="2354659"/>
            <a:ext cx="4409981" cy="2480583"/>
            <a:chOff x="0" y="0"/>
            <a:chExt cx="11289030" cy="6350000"/>
          </a:xfrm>
        </p:grpSpPr>
        <p:sp>
          <p:nvSpPr>
            <p:cNvPr name="Freeform 13" id="13"/>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6"/>
              <a:stretch>
                <a:fillRect l="-2995" t="0" r="-2995" b="0"/>
              </a:stretch>
            </a:blipFill>
          </p:spPr>
        </p:sp>
      </p:grpSp>
      <p:grpSp>
        <p:nvGrpSpPr>
          <p:cNvPr name="Group 14" id="14"/>
          <p:cNvGrpSpPr/>
          <p:nvPr/>
        </p:nvGrpSpPr>
        <p:grpSpPr>
          <a:xfrm rot="0">
            <a:off x="3077168" y="6666781"/>
            <a:ext cx="4409981" cy="2480583"/>
            <a:chOff x="0" y="0"/>
            <a:chExt cx="11289030" cy="6350000"/>
          </a:xfrm>
        </p:grpSpPr>
        <p:sp>
          <p:nvSpPr>
            <p:cNvPr name="Freeform 15" id="15"/>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7"/>
              <a:stretch>
                <a:fillRect l="0" t="-25382" r="0" b="-25382"/>
              </a:stretch>
            </a:blipFill>
          </p:spPr>
        </p:sp>
      </p:grpSp>
      <p:grpSp>
        <p:nvGrpSpPr>
          <p:cNvPr name="Group 16" id="16"/>
          <p:cNvGrpSpPr/>
          <p:nvPr/>
        </p:nvGrpSpPr>
        <p:grpSpPr>
          <a:xfrm rot="0">
            <a:off x="10827522" y="6666781"/>
            <a:ext cx="4409981" cy="2480583"/>
            <a:chOff x="0" y="0"/>
            <a:chExt cx="11289030" cy="6350000"/>
          </a:xfrm>
        </p:grpSpPr>
        <p:sp>
          <p:nvSpPr>
            <p:cNvPr name="Freeform 17" id="17"/>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8"/>
              <a:stretch>
                <a:fillRect l="0" t="-671" r="0" b="-671"/>
              </a:stretch>
            </a:blipFill>
          </p:spPr>
        </p:sp>
      </p:grpSp>
      <p:sp>
        <p:nvSpPr>
          <p:cNvPr name="TextBox 18" id="18"/>
          <p:cNvSpPr txBox="true"/>
          <p:nvPr/>
        </p:nvSpPr>
        <p:spPr>
          <a:xfrm rot="0">
            <a:off x="10827522" y="4931248"/>
            <a:ext cx="4409981" cy="822649"/>
          </a:xfrm>
          <a:prstGeom prst="rect">
            <a:avLst/>
          </a:prstGeom>
        </p:spPr>
        <p:txBody>
          <a:bodyPr anchor="t" rtlCol="false" tIns="0" lIns="0" bIns="0" rIns="0">
            <a:spAutoFit/>
          </a:bodyPr>
          <a:lstStyle/>
          <a:p>
            <a:pPr algn="ctr" marL="0" indent="0" lvl="0">
              <a:lnSpc>
                <a:spcPts val="3328"/>
              </a:lnSpc>
              <a:spcBef>
                <a:spcPct val="0"/>
              </a:spcBef>
            </a:pPr>
            <a:r>
              <a:rPr lang="en-US" b="true" sz="2377">
                <a:solidFill>
                  <a:srgbClr val="051D40"/>
                </a:solidFill>
                <a:latin typeface="DM Sans Bold"/>
                <a:ea typeface="DM Sans Bold"/>
                <a:cs typeface="DM Sans Bold"/>
                <a:sym typeface="DM Sans Bold"/>
              </a:rPr>
              <a:t>ESP32 for processing and server communication</a:t>
            </a:r>
          </a:p>
        </p:txBody>
      </p:sp>
      <p:sp>
        <p:nvSpPr>
          <p:cNvPr name="TextBox 19" id="19"/>
          <p:cNvSpPr txBox="true"/>
          <p:nvPr/>
        </p:nvSpPr>
        <p:spPr>
          <a:xfrm rot="0">
            <a:off x="3050497" y="4931248"/>
            <a:ext cx="4409981" cy="822649"/>
          </a:xfrm>
          <a:prstGeom prst="rect">
            <a:avLst/>
          </a:prstGeom>
        </p:spPr>
        <p:txBody>
          <a:bodyPr anchor="t" rtlCol="false" tIns="0" lIns="0" bIns="0" rIns="0">
            <a:spAutoFit/>
          </a:bodyPr>
          <a:lstStyle/>
          <a:p>
            <a:pPr algn="ctr" marL="0" indent="0" lvl="0">
              <a:lnSpc>
                <a:spcPts val="3328"/>
              </a:lnSpc>
              <a:spcBef>
                <a:spcPct val="0"/>
              </a:spcBef>
            </a:pPr>
            <a:r>
              <a:rPr lang="en-US" b="true" sz="2377">
                <a:solidFill>
                  <a:srgbClr val="051D40"/>
                </a:solidFill>
                <a:latin typeface="DM Sans Bold"/>
                <a:ea typeface="DM Sans Bold"/>
                <a:cs typeface="DM Sans Bold"/>
                <a:sym typeface="DM Sans Bold"/>
              </a:rPr>
              <a:t>Ultrasonic sensors for slot detection </a:t>
            </a:r>
          </a:p>
        </p:txBody>
      </p:sp>
      <p:sp>
        <p:nvSpPr>
          <p:cNvPr name="TextBox 20" id="20"/>
          <p:cNvSpPr txBox="true"/>
          <p:nvPr/>
        </p:nvSpPr>
        <p:spPr>
          <a:xfrm rot="0">
            <a:off x="3077168" y="9243370"/>
            <a:ext cx="4409981" cy="404944"/>
          </a:xfrm>
          <a:prstGeom prst="rect">
            <a:avLst/>
          </a:prstGeom>
        </p:spPr>
        <p:txBody>
          <a:bodyPr anchor="t" rtlCol="false" tIns="0" lIns="0" bIns="0" rIns="0">
            <a:spAutoFit/>
          </a:bodyPr>
          <a:lstStyle/>
          <a:p>
            <a:pPr algn="ctr" marL="0" indent="0" lvl="0">
              <a:lnSpc>
                <a:spcPts val="3328"/>
              </a:lnSpc>
              <a:spcBef>
                <a:spcPct val="0"/>
              </a:spcBef>
            </a:pPr>
            <a:r>
              <a:rPr lang="en-US" b="true" sz="2377">
                <a:solidFill>
                  <a:srgbClr val="051D40"/>
                </a:solidFill>
                <a:latin typeface="DM Sans Bold"/>
                <a:ea typeface="DM Sans Bold"/>
                <a:cs typeface="DM Sans Bold"/>
                <a:sym typeface="DM Sans Bold"/>
              </a:rPr>
              <a:t>Web server backend</a:t>
            </a:r>
          </a:p>
        </p:txBody>
      </p:sp>
      <p:sp>
        <p:nvSpPr>
          <p:cNvPr name="TextBox 21" id="21"/>
          <p:cNvSpPr txBox="true"/>
          <p:nvPr/>
        </p:nvSpPr>
        <p:spPr>
          <a:xfrm rot="0">
            <a:off x="10795074" y="9243370"/>
            <a:ext cx="4409981" cy="404944"/>
          </a:xfrm>
          <a:prstGeom prst="rect">
            <a:avLst/>
          </a:prstGeom>
        </p:spPr>
        <p:txBody>
          <a:bodyPr anchor="t" rtlCol="false" tIns="0" lIns="0" bIns="0" rIns="0">
            <a:spAutoFit/>
          </a:bodyPr>
          <a:lstStyle/>
          <a:p>
            <a:pPr algn="ctr" marL="0" indent="0" lvl="0">
              <a:lnSpc>
                <a:spcPts val="3328"/>
              </a:lnSpc>
              <a:spcBef>
                <a:spcPct val="0"/>
              </a:spcBef>
            </a:pPr>
            <a:r>
              <a:rPr lang="en-US" b="true" sz="2377">
                <a:solidFill>
                  <a:srgbClr val="051D40"/>
                </a:solidFill>
                <a:latin typeface="DM Sans Bold"/>
                <a:ea typeface="DM Sans Bold"/>
                <a:cs typeface="DM Sans Bold"/>
                <a:sym typeface="DM Sans Bold"/>
              </a:rPr>
              <a:t>Dashboard visualization</a:t>
            </a:r>
          </a:p>
        </p:txBody>
      </p:sp>
      <p:sp>
        <p:nvSpPr>
          <p:cNvPr name="AutoShape 22" id="22"/>
          <p:cNvSpPr/>
          <p:nvPr/>
        </p:nvSpPr>
        <p:spPr>
          <a:xfrm flipV="true">
            <a:off x="8525792" y="4108188"/>
            <a:ext cx="1217303" cy="0"/>
          </a:xfrm>
          <a:prstGeom prst="line">
            <a:avLst/>
          </a:prstGeom>
          <a:ln cap="flat" w="133350">
            <a:solidFill>
              <a:srgbClr val="051D40"/>
            </a:solidFill>
            <a:prstDash val="solid"/>
            <a:headEnd type="none" len="sm" w="sm"/>
            <a:tailEnd type="arrow" len="sm" w="med"/>
          </a:ln>
        </p:spPr>
      </p:sp>
      <p:sp>
        <p:nvSpPr>
          <p:cNvPr name="AutoShape 23" id="23"/>
          <p:cNvSpPr/>
          <p:nvPr/>
        </p:nvSpPr>
        <p:spPr>
          <a:xfrm flipH="true">
            <a:off x="7806853" y="5045766"/>
            <a:ext cx="2668517" cy="2374805"/>
          </a:xfrm>
          <a:prstGeom prst="line">
            <a:avLst/>
          </a:prstGeom>
          <a:ln cap="flat" w="133350">
            <a:solidFill>
              <a:srgbClr val="051D40"/>
            </a:solidFill>
            <a:prstDash val="solid"/>
            <a:headEnd type="none" len="sm" w="sm"/>
            <a:tailEnd type="arrow" len="sm" w="med"/>
          </a:ln>
        </p:spPr>
      </p:sp>
      <p:sp>
        <p:nvSpPr>
          <p:cNvPr name="AutoShape 24" id="24"/>
          <p:cNvSpPr/>
          <p:nvPr/>
        </p:nvSpPr>
        <p:spPr>
          <a:xfrm flipV="true">
            <a:off x="8548684" y="7973747"/>
            <a:ext cx="1217303" cy="0"/>
          </a:xfrm>
          <a:prstGeom prst="line">
            <a:avLst/>
          </a:prstGeom>
          <a:ln cap="flat" w="133350">
            <a:solidFill>
              <a:srgbClr val="051D40"/>
            </a:solidFill>
            <a:prstDash val="solid"/>
            <a:headEnd type="none" len="sm" w="sm"/>
            <a:tailEnd type="arrow" len="sm" w="med"/>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11927421" y="0"/>
            <a:ext cx="6327130" cy="10287000"/>
          </a:xfrm>
          <a:custGeom>
            <a:avLst/>
            <a:gdLst/>
            <a:ahLst/>
            <a:cxnLst/>
            <a:rect r="r" b="b" t="t" l="l"/>
            <a:pathLst>
              <a:path h="10287000" w="6327130">
                <a:moveTo>
                  <a:pt x="0" y="0"/>
                </a:moveTo>
                <a:lnTo>
                  <a:pt x="6327130" y="0"/>
                </a:lnTo>
                <a:lnTo>
                  <a:pt x="6327130" y="10287000"/>
                </a:lnTo>
                <a:lnTo>
                  <a:pt x="0" y="10287000"/>
                </a:lnTo>
                <a:lnTo>
                  <a:pt x="0" y="0"/>
                </a:lnTo>
                <a:close/>
              </a:path>
            </a:pathLst>
          </a:custGeom>
          <a:blipFill>
            <a:blip r:embed="rId3"/>
            <a:stretch>
              <a:fillRect l="-62585" t="0" r="0" b="0"/>
            </a:stretch>
          </a:blipFill>
        </p:spPr>
      </p:sp>
      <p:sp>
        <p:nvSpPr>
          <p:cNvPr name="Freeform 4" id="4"/>
          <p:cNvSpPr/>
          <p:nvPr/>
        </p:nvSpPr>
        <p:spPr>
          <a:xfrm flipH="false" flipV="false" rot="887923">
            <a:off x="14834095" y="-10251073"/>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065706" y="2113912"/>
            <a:ext cx="2932415" cy="2351362"/>
            <a:chOff x="0" y="0"/>
            <a:chExt cx="1075555" cy="862436"/>
          </a:xfrm>
        </p:grpSpPr>
        <p:sp>
          <p:nvSpPr>
            <p:cNvPr name="Freeform 6" id="6"/>
            <p:cNvSpPr/>
            <p:nvPr/>
          </p:nvSpPr>
          <p:spPr>
            <a:xfrm flipH="false" flipV="false" rot="0">
              <a:off x="0" y="0"/>
              <a:ext cx="1075555" cy="862436"/>
            </a:xfrm>
            <a:custGeom>
              <a:avLst/>
              <a:gdLst/>
              <a:ahLst/>
              <a:cxnLst/>
              <a:rect r="r" b="b" t="t" l="l"/>
              <a:pathLst>
                <a:path h="862436" w="1075555">
                  <a:moveTo>
                    <a:pt x="81844" y="0"/>
                  </a:moveTo>
                  <a:lnTo>
                    <a:pt x="993712" y="0"/>
                  </a:lnTo>
                  <a:cubicBezTo>
                    <a:pt x="1015418" y="0"/>
                    <a:pt x="1036235" y="8623"/>
                    <a:pt x="1051584" y="23971"/>
                  </a:cubicBezTo>
                  <a:cubicBezTo>
                    <a:pt x="1066932" y="39320"/>
                    <a:pt x="1075555" y="60137"/>
                    <a:pt x="1075555" y="81844"/>
                  </a:cubicBezTo>
                  <a:lnTo>
                    <a:pt x="1075555" y="780592"/>
                  </a:lnTo>
                  <a:cubicBezTo>
                    <a:pt x="1075555" y="825793"/>
                    <a:pt x="1038913" y="862436"/>
                    <a:pt x="993712" y="862436"/>
                  </a:cubicBezTo>
                  <a:lnTo>
                    <a:pt x="81844" y="862436"/>
                  </a:lnTo>
                  <a:cubicBezTo>
                    <a:pt x="60137" y="862436"/>
                    <a:pt x="39320" y="853813"/>
                    <a:pt x="23971" y="838465"/>
                  </a:cubicBezTo>
                  <a:cubicBezTo>
                    <a:pt x="8623" y="823116"/>
                    <a:pt x="0" y="802299"/>
                    <a:pt x="0" y="78059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a:ln w="85725" cap="rnd">
              <a:solidFill>
                <a:srgbClr val="000000">
                  <a:alpha val="98824"/>
                </a:srgbClr>
              </a:solidFill>
              <a:prstDash val="solid"/>
              <a:round/>
            </a:ln>
          </p:spPr>
        </p:sp>
        <p:sp>
          <p:nvSpPr>
            <p:cNvPr name="TextBox 7" id="7"/>
            <p:cNvSpPr txBox="true"/>
            <p:nvPr/>
          </p:nvSpPr>
          <p:spPr>
            <a:xfrm>
              <a:off x="0" y="-19050"/>
              <a:ext cx="1075555" cy="881486"/>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5104853" y="3696538"/>
            <a:ext cx="2932415" cy="1607486"/>
            <a:chOff x="0" y="0"/>
            <a:chExt cx="1075555" cy="589596"/>
          </a:xfrm>
        </p:grpSpPr>
        <p:sp>
          <p:nvSpPr>
            <p:cNvPr name="Freeform 9" id="9"/>
            <p:cNvSpPr/>
            <p:nvPr/>
          </p:nvSpPr>
          <p:spPr>
            <a:xfrm flipH="false" flipV="false" rot="0">
              <a:off x="0" y="0"/>
              <a:ext cx="1075555" cy="589596"/>
            </a:xfrm>
            <a:custGeom>
              <a:avLst/>
              <a:gdLst/>
              <a:ahLst/>
              <a:cxnLst/>
              <a:rect r="r" b="b" t="t" l="l"/>
              <a:pathLst>
                <a:path h="589596" w="1075555">
                  <a:moveTo>
                    <a:pt x="81844" y="0"/>
                  </a:moveTo>
                  <a:lnTo>
                    <a:pt x="993712" y="0"/>
                  </a:lnTo>
                  <a:cubicBezTo>
                    <a:pt x="1015418" y="0"/>
                    <a:pt x="1036235" y="8623"/>
                    <a:pt x="1051584" y="23971"/>
                  </a:cubicBezTo>
                  <a:cubicBezTo>
                    <a:pt x="1066932" y="39320"/>
                    <a:pt x="1075555" y="60137"/>
                    <a:pt x="1075555" y="81844"/>
                  </a:cubicBezTo>
                  <a:lnTo>
                    <a:pt x="1075555" y="507752"/>
                  </a:lnTo>
                  <a:cubicBezTo>
                    <a:pt x="1075555" y="529458"/>
                    <a:pt x="1066932" y="550276"/>
                    <a:pt x="1051584" y="565624"/>
                  </a:cubicBezTo>
                  <a:cubicBezTo>
                    <a:pt x="1036235" y="580973"/>
                    <a:pt x="1015418" y="589596"/>
                    <a:pt x="993712" y="589596"/>
                  </a:cubicBezTo>
                  <a:lnTo>
                    <a:pt x="81844" y="589596"/>
                  </a:lnTo>
                  <a:cubicBezTo>
                    <a:pt x="36643" y="589596"/>
                    <a:pt x="0" y="552953"/>
                    <a:pt x="0" y="507752"/>
                  </a:cubicBezTo>
                  <a:lnTo>
                    <a:pt x="0" y="81844"/>
                  </a:lnTo>
                  <a:cubicBezTo>
                    <a:pt x="0" y="60137"/>
                    <a:pt x="8623" y="39320"/>
                    <a:pt x="23971" y="23971"/>
                  </a:cubicBezTo>
                  <a:cubicBezTo>
                    <a:pt x="39320" y="8623"/>
                    <a:pt x="60137" y="0"/>
                    <a:pt x="81844" y="0"/>
                  </a:cubicBezTo>
                  <a:close/>
                </a:path>
              </a:pathLst>
            </a:custGeom>
            <a:solidFill>
              <a:srgbClr val="FFFFFF">
                <a:alpha val="98824"/>
              </a:srgbClr>
            </a:solidFill>
            <a:ln w="38100" cap="rnd">
              <a:solidFill>
                <a:srgbClr val="000000">
                  <a:alpha val="98824"/>
                </a:srgbClr>
              </a:solidFill>
              <a:prstDash val="solid"/>
              <a:round/>
            </a:ln>
          </p:spPr>
        </p:sp>
        <p:sp>
          <p:nvSpPr>
            <p:cNvPr name="TextBox 10" id="10"/>
            <p:cNvSpPr txBox="true"/>
            <p:nvPr/>
          </p:nvSpPr>
          <p:spPr>
            <a:xfrm>
              <a:off x="0" y="-19050"/>
              <a:ext cx="1075555" cy="608646"/>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10242291" y="2113912"/>
            <a:ext cx="2932415" cy="3035729"/>
            <a:chOff x="0" y="0"/>
            <a:chExt cx="1075555" cy="1113449"/>
          </a:xfrm>
        </p:grpSpPr>
        <p:sp>
          <p:nvSpPr>
            <p:cNvPr name="Freeform 12" id="12"/>
            <p:cNvSpPr/>
            <p:nvPr/>
          </p:nvSpPr>
          <p:spPr>
            <a:xfrm flipH="false" flipV="false" rot="0">
              <a:off x="0" y="0"/>
              <a:ext cx="1075555" cy="1113449"/>
            </a:xfrm>
            <a:custGeom>
              <a:avLst/>
              <a:gdLst/>
              <a:ahLst/>
              <a:cxnLst/>
              <a:rect r="r" b="b" t="t" l="l"/>
              <a:pathLst>
                <a:path h="1113449" w="1075555">
                  <a:moveTo>
                    <a:pt x="81844" y="0"/>
                  </a:moveTo>
                  <a:lnTo>
                    <a:pt x="993712" y="0"/>
                  </a:lnTo>
                  <a:cubicBezTo>
                    <a:pt x="1015418" y="0"/>
                    <a:pt x="1036235" y="8623"/>
                    <a:pt x="1051584" y="23971"/>
                  </a:cubicBezTo>
                  <a:cubicBezTo>
                    <a:pt x="1066932" y="39320"/>
                    <a:pt x="1075555" y="60137"/>
                    <a:pt x="1075555" y="81844"/>
                  </a:cubicBezTo>
                  <a:lnTo>
                    <a:pt x="1075555" y="1031605"/>
                  </a:lnTo>
                  <a:cubicBezTo>
                    <a:pt x="1075555" y="1053312"/>
                    <a:pt x="1066932" y="1074129"/>
                    <a:pt x="1051584" y="1089477"/>
                  </a:cubicBezTo>
                  <a:cubicBezTo>
                    <a:pt x="1036235" y="1104826"/>
                    <a:pt x="1015418" y="1113449"/>
                    <a:pt x="993712" y="1113449"/>
                  </a:cubicBezTo>
                  <a:lnTo>
                    <a:pt x="81844" y="1113449"/>
                  </a:lnTo>
                  <a:cubicBezTo>
                    <a:pt x="60137" y="1113449"/>
                    <a:pt x="39320" y="1104826"/>
                    <a:pt x="23971" y="1089477"/>
                  </a:cubicBezTo>
                  <a:cubicBezTo>
                    <a:pt x="8623" y="1074129"/>
                    <a:pt x="0" y="1053312"/>
                    <a:pt x="0" y="1031605"/>
                  </a:cubicBezTo>
                  <a:lnTo>
                    <a:pt x="0" y="81844"/>
                  </a:lnTo>
                  <a:cubicBezTo>
                    <a:pt x="0" y="60137"/>
                    <a:pt x="8623" y="39320"/>
                    <a:pt x="23971" y="23971"/>
                  </a:cubicBezTo>
                  <a:cubicBezTo>
                    <a:pt x="39320" y="8623"/>
                    <a:pt x="60137" y="0"/>
                    <a:pt x="81844" y="0"/>
                  </a:cubicBezTo>
                  <a:close/>
                </a:path>
              </a:pathLst>
            </a:custGeom>
            <a:solidFill>
              <a:srgbClr val="FFFFFF">
                <a:alpha val="98824"/>
              </a:srgbClr>
            </a:solidFill>
            <a:ln w="38100" cap="rnd">
              <a:solidFill>
                <a:srgbClr val="000000">
                  <a:alpha val="98824"/>
                </a:srgbClr>
              </a:solidFill>
              <a:prstDash val="solid"/>
              <a:round/>
            </a:ln>
          </p:spPr>
        </p:sp>
        <p:sp>
          <p:nvSpPr>
            <p:cNvPr name="TextBox 13" id="13"/>
            <p:cNvSpPr txBox="true"/>
            <p:nvPr/>
          </p:nvSpPr>
          <p:spPr>
            <a:xfrm>
              <a:off x="0" y="-19050"/>
              <a:ext cx="1075555" cy="1132499"/>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1885381">
            <a:off x="8255813" y="4215414"/>
            <a:ext cx="1776375" cy="501826"/>
          </a:xfrm>
          <a:custGeom>
            <a:avLst/>
            <a:gdLst/>
            <a:ahLst/>
            <a:cxnLst/>
            <a:rect r="r" b="b" t="t" l="l"/>
            <a:pathLst>
              <a:path h="501826" w="1776375">
                <a:moveTo>
                  <a:pt x="0" y="0"/>
                </a:moveTo>
                <a:lnTo>
                  <a:pt x="1776374" y="0"/>
                </a:lnTo>
                <a:lnTo>
                  <a:pt x="1776374" y="501826"/>
                </a:lnTo>
                <a:lnTo>
                  <a:pt x="0" y="5018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true" flipV="false" rot="-8970905">
            <a:off x="4216665" y="2640787"/>
            <a:ext cx="1776375" cy="501826"/>
          </a:xfrm>
          <a:custGeom>
            <a:avLst/>
            <a:gdLst/>
            <a:ahLst/>
            <a:cxnLst/>
            <a:rect r="r" b="b" t="t" l="l"/>
            <a:pathLst>
              <a:path h="501826" w="1776375">
                <a:moveTo>
                  <a:pt x="1776375" y="0"/>
                </a:moveTo>
                <a:lnTo>
                  <a:pt x="0" y="0"/>
                </a:lnTo>
                <a:lnTo>
                  <a:pt x="0" y="501826"/>
                </a:lnTo>
                <a:lnTo>
                  <a:pt x="1776375" y="501826"/>
                </a:lnTo>
                <a:lnTo>
                  <a:pt x="177637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887923">
            <a:off x="-11459879" y="4438887"/>
            <a:ext cx="13977230" cy="14342307"/>
          </a:xfrm>
          <a:custGeom>
            <a:avLst/>
            <a:gdLst/>
            <a:ahLst/>
            <a:cxnLst/>
            <a:rect r="r" b="b" t="t" l="l"/>
            <a:pathLst>
              <a:path h="14342307" w="13977230">
                <a:moveTo>
                  <a:pt x="0" y="0"/>
                </a:moveTo>
                <a:lnTo>
                  <a:pt x="13977231" y="0"/>
                </a:lnTo>
                <a:lnTo>
                  <a:pt x="13977231" y="14342307"/>
                </a:lnTo>
                <a:lnTo>
                  <a:pt x="0" y="143423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7" id="17"/>
          <p:cNvGrpSpPr/>
          <p:nvPr/>
        </p:nvGrpSpPr>
        <p:grpSpPr>
          <a:xfrm rot="0">
            <a:off x="13566008" y="5149641"/>
            <a:ext cx="2932415" cy="2470383"/>
            <a:chOff x="0" y="0"/>
            <a:chExt cx="1075555" cy="906090"/>
          </a:xfrm>
        </p:grpSpPr>
        <p:sp>
          <p:nvSpPr>
            <p:cNvPr name="Freeform 18" id="18"/>
            <p:cNvSpPr/>
            <p:nvPr/>
          </p:nvSpPr>
          <p:spPr>
            <a:xfrm flipH="false" flipV="false" rot="0">
              <a:off x="0" y="0"/>
              <a:ext cx="1075555" cy="906090"/>
            </a:xfrm>
            <a:custGeom>
              <a:avLst/>
              <a:gdLst/>
              <a:ahLst/>
              <a:cxnLst/>
              <a:rect r="r" b="b" t="t" l="l"/>
              <a:pathLst>
                <a:path h="906090" w="1075555">
                  <a:moveTo>
                    <a:pt x="81844" y="0"/>
                  </a:moveTo>
                  <a:lnTo>
                    <a:pt x="993712" y="0"/>
                  </a:lnTo>
                  <a:cubicBezTo>
                    <a:pt x="1015418" y="0"/>
                    <a:pt x="1036235" y="8623"/>
                    <a:pt x="1051584" y="23971"/>
                  </a:cubicBezTo>
                  <a:cubicBezTo>
                    <a:pt x="1066932" y="39320"/>
                    <a:pt x="1075555" y="60137"/>
                    <a:pt x="1075555" y="81844"/>
                  </a:cubicBezTo>
                  <a:lnTo>
                    <a:pt x="1075555" y="824247"/>
                  </a:lnTo>
                  <a:cubicBezTo>
                    <a:pt x="1075555" y="845953"/>
                    <a:pt x="1066932" y="866770"/>
                    <a:pt x="1051584" y="882119"/>
                  </a:cubicBezTo>
                  <a:cubicBezTo>
                    <a:pt x="1036235" y="897468"/>
                    <a:pt x="1015418" y="906090"/>
                    <a:pt x="993712" y="906090"/>
                  </a:cubicBezTo>
                  <a:lnTo>
                    <a:pt x="81844" y="906090"/>
                  </a:lnTo>
                  <a:cubicBezTo>
                    <a:pt x="60137" y="906090"/>
                    <a:pt x="39320" y="897468"/>
                    <a:pt x="23971" y="882119"/>
                  </a:cubicBezTo>
                  <a:cubicBezTo>
                    <a:pt x="8623" y="866770"/>
                    <a:pt x="0" y="845953"/>
                    <a:pt x="0" y="824247"/>
                  </a:cubicBezTo>
                  <a:lnTo>
                    <a:pt x="0" y="81844"/>
                  </a:lnTo>
                  <a:cubicBezTo>
                    <a:pt x="0" y="60137"/>
                    <a:pt x="8623" y="39320"/>
                    <a:pt x="23971" y="23971"/>
                  </a:cubicBezTo>
                  <a:cubicBezTo>
                    <a:pt x="39320" y="8623"/>
                    <a:pt x="60137" y="0"/>
                    <a:pt x="81844" y="0"/>
                  </a:cubicBezTo>
                  <a:close/>
                </a:path>
              </a:pathLst>
            </a:custGeom>
            <a:solidFill>
              <a:srgbClr val="FFFFFF">
                <a:alpha val="98824"/>
              </a:srgbClr>
            </a:solidFill>
            <a:ln w="38100" cap="rnd">
              <a:solidFill>
                <a:srgbClr val="000000">
                  <a:alpha val="98824"/>
                </a:srgbClr>
              </a:solidFill>
              <a:prstDash val="solid"/>
              <a:round/>
            </a:ln>
          </p:spPr>
        </p:sp>
        <p:sp>
          <p:nvSpPr>
            <p:cNvPr name="TextBox 19" id="19"/>
            <p:cNvSpPr txBox="true"/>
            <p:nvPr/>
          </p:nvSpPr>
          <p:spPr>
            <a:xfrm>
              <a:off x="0" y="-19050"/>
              <a:ext cx="1075555" cy="925140"/>
            </a:xfrm>
            <a:prstGeom prst="rect">
              <a:avLst/>
            </a:prstGeom>
          </p:spPr>
          <p:txBody>
            <a:bodyPr anchor="ctr" rtlCol="false" tIns="50800" lIns="50800" bIns="50800" rIns="50800"/>
            <a:lstStyle/>
            <a:p>
              <a:pPr algn="ctr">
                <a:lnSpc>
                  <a:spcPts val="2859"/>
                </a:lnSpc>
              </a:pPr>
            </a:p>
          </p:txBody>
        </p:sp>
      </p:grpSp>
      <p:sp>
        <p:nvSpPr>
          <p:cNvPr name="Freeform 20" id="20"/>
          <p:cNvSpPr/>
          <p:nvPr/>
        </p:nvSpPr>
        <p:spPr>
          <a:xfrm flipH="false" flipV="true" rot="1686959">
            <a:off x="13397690" y="4005543"/>
            <a:ext cx="1776375" cy="501826"/>
          </a:xfrm>
          <a:custGeom>
            <a:avLst/>
            <a:gdLst/>
            <a:ahLst/>
            <a:cxnLst/>
            <a:rect r="r" b="b" t="t" l="l"/>
            <a:pathLst>
              <a:path h="501826" w="1776375">
                <a:moveTo>
                  <a:pt x="0" y="501826"/>
                </a:moveTo>
                <a:lnTo>
                  <a:pt x="1776375" y="501826"/>
                </a:lnTo>
                <a:lnTo>
                  <a:pt x="1776375" y="0"/>
                </a:lnTo>
                <a:lnTo>
                  <a:pt x="0" y="0"/>
                </a:lnTo>
                <a:lnTo>
                  <a:pt x="0" y="501826"/>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1" id="21"/>
          <p:cNvGrpSpPr/>
          <p:nvPr/>
        </p:nvGrpSpPr>
        <p:grpSpPr>
          <a:xfrm rot="0">
            <a:off x="9642994" y="6938479"/>
            <a:ext cx="2932415" cy="2647747"/>
            <a:chOff x="0" y="0"/>
            <a:chExt cx="1075555" cy="971144"/>
          </a:xfrm>
        </p:grpSpPr>
        <p:sp>
          <p:nvSpPr>
            <p:cNvPr name="Freeform 22" id="22"/>
            <p:cNvSpPr/>
            <p:nvPr/>
          </p:nvSpPr>
          <p:spPr>
            <a:xfrm flipH="false" flipV="false" rot="0">
              <a:off x="0" y="0"/>
              <a:ext cx="1075555" cy="971144"/>
            </a:xfrm>
            <a:custGeom>
              <a:avLst/>
              <a:gdLst/>
              <a:ahLst/>
              <a:cxnLst/>
              <a:rect r="r" b="b" t="t" l="l"/>
              <a:pathLst>
                <a:path h="971144" w="1075555">
                  <a:moveTo>
                    <a:pt x="81844" y="0"/>
                  </a:moveTo>
                  <a:lnTo>
                    <a:pt x="993712" y="0"/>
                  </a:lnTo>
                  <a:cubicBezTo>
                    <a:pt x="1015418" y="0"/>
                    <a:pt x="1036235" y="8623"/>
                    <a:pt x="1051584" y="23971"/>
                  </a:cubicBezTo>
                  <a:cubicBezTo>
                    <a:pt x="1066932" y="39320"/>
                    <a:pt x="1075555" y="60137"/>
                    <a:pt x="1075555" y="81844"/>
                  </a:cubicBezTo>
                  <a:lnTo>
                    <a:pt x="1075555" y="889301"/>
                  </a:lnTo>
                  <a:cubicBezTo>
                    <a:pt x="1075555" y="911007"/>
                    <a:pt x="1066932" y="931824"/>
                    <a:pt x="1051584" y="947173"/>
                  </a:cubicBezTo>
                  <a:cubicBezTo>
                    <a:pt x="1036235" y="962521"/>
                    <a:pt x="1015418" y="971144"/>
                    <a:pt x="993712" y="971144"/>
                  </a:cubicBezTo>
                  <a:lnTo>
                    <a:pt x="81844" y="971144"/>
                  </a:lnTo>
                  <a:cubicBezTo>
                    <a:pt x="60137" y="971144"/>
                    <a:pt x="39320" y="962521"/>
                    <a:pt x="23971" y="947173"/>
                  </a:cubicBezTo>
                  <a:cubicBezTo>
                    <a:pt x="8623" y="931824"/>
                    <a:pt x="0" y="911007"/>
                    <a:pt x="0" y="889301"/>
                  </a:cubicBezTo>
                  <a:lnTo>
                    <a:pt x="0" y="81844"/>
                  </a:lnTo>
                  <a:cubicBezTo>
                    <a:pt x="0" y="60137"/>
                    <a:pt x="8623" y="39320"/>
                    <a:pt x="23971" y="23971"/>
                  </a:cubicBezTo>
                  <a:cubicBezTo>
                    <a:pt x="39320" y="8623"/>
                    <a:pt x="60137" y="0"/>
                    <a:pt x="81844" y="0"/>
                  </a:cubicBezTo>
                  <a:close/>
                </a:path>
              </a:pathLst>
            </a:custGeom>
            <a:solidFill>
              <a:srgbClr val="FFFFFF">
                <a:alpha val="98824"/>
              </a:srgbClr>
            </a:solidFill>
            <a:ln w="38100" cap="rnd">
              <a:solidFill>
                <a:srgbClr val="000000">
                  <a:alpha val="98824"/>
                </a:srgbClr>
              </a:solidFill>
              <a:prstDash val="solid"/>
              <a:round/>
            </a:ln>
          </p:spPr>
        </p:sp>
        <p:sp>
          <p:nvSpPr>
            <p:cNvPr name="TextBox 23" id="23"/>
            <p:cNvSpPr txBox="true"/>
            <p:nvPr/>
          </p:nvSpPr>
          <p:spPr>
            <a:xfrm>
              <a:off x="0" y="-19050"/>
              <a:ext cx="1075555" cy="990194"/>
            </a:xfrm>
            <a:prstGeom prst="rect">
              <a:avLst/>
            </a:prstGeom>
          </p:spPr>
          <p:txBody>
            <a:bodyPr anchor="ctr" rtlCol="false" tIns="50800" lIns="50800" bIns="50800" rIns="50800"/>
            <a:lstStyle/>
            <a:p>
              <a:pPr algn="ctr">
                <a:lnSpc>
                  <a:spcPts val="2859"/>
                </a:lnSpc>
              </a:pPr>
            </a:p>
          </p:txBody>
        </p:sp>
      </p:grpSp>
      <p:sp>
        <p:nvSpPr>
          <p:cNvPr name="Freeform 24" id="24"/>
          <p:cNvSpPr/>
          <p:nvPr/>
        </p:nvSpPr>
        <p:spPr>
          <a:xfrm flipH="false" flipV="true" rot="8941940">
            <a:off x="12987487" y="8250828"/>
            <a:ext cx="1776375" cy="501826"/>
          </a:xfrm>
          <a:custGeom>
            <a:avLst/>
            <a:gdLst/>
            <a:ahLst/>
            <a:cxnLst/>
            <a:rect r="r" b="b" t="t" l="l"/>
            <a:pathLst>
              <a:path h="501826" w="1776375">
                <a:moveTo>
                  <a:pt x="0" y="501826"/>
                </a:moveTo>
                <a:lnTo>
                  <a:pt x="1776375" y="501826"/>
                </a:lnTo>
                <a:lnTo>
                  <a:pt x="1776375" y="0"/>
                </a:lnTo>
                <a:lnTo>
                  <a:pt x="0" y="0"/>
                </a:lnTo>
                <a:lnTo>
                  <a:pt x="0" y="501826"/>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5" id="25"/>
          <p:cNvGrpSpPr/>
          <p:nvPr/>
        </p:nvGrpSpPr>
        <p:grpSpPr>
          <a:xfrm rot="0">
            <a:off x="4531343" y="7094723"/>
            <a:ext cx="2932415" cy="2491503"/>
            <a:chOff x="0" y="0"/>
            <a:chExt cx="1075555" cy="913837"/>
          </a:xfrm>
        </p:grpSpPr>
        <p:sp>
          <p:nvSpPr>
            <p:cNvPr name="Freeform 26" id="26"/>
            <p:cNvSpPr/>
            <p:nvPr/>
          </p:nvSpPr>
          <p:spPr>
            <a:xfrm flipH="false" flipV="false" rot="0">
              <a:off x="0" y="0"/>
              <a:ext cx="1075555" cy="913837"/>
            </a:xfrm>
            <a:custGeom>
              <a:avLst/>
              <a:gdLst/>
              <a:ahLst/>
              <a:cxnLst/>
              <a:rect r="r" b="b" t="t" l="l"/>
              <a:pathLst>
                <a:path h="913837" w="1075555">
                  <a:moveTo>
                    <a:pt x="81844" y="0"/>
                  </a:moveTo>
                  <a:lnTo>
                    <a:pt x="993712" y="0"/>
                  </a:lnTo>
                  <a:cubicBezTo>
                    <a:pt x="1015418" y="0"/>
                    <a:pt x="1036235" y="8623"/>
                    <a:pt x="1051584" y="23971"/>
                  </a:cubicBezTo>
                  <a:cubicBezTo>
                    <a:pt x="1066932" y="39320"/>
                    <a:pt x="1075555" y="60137"/>
                    <a:pt x="1075555" y="81844"/>
                  </a:cubicBezTo>
                  <a:lnTo>
                    <a:pt x="1075555" y="831993"/>
                  </a:lnTo>
                  <a:cubicBezTo>
                    <a:pt x="1075555" y="853700"/>
                    <a:pt x="1066932" y="874517"/>
                    <a:pt x="1051584" y="889865"/>
                  </a:cubicBezTo>
                  <a:cubicBezTo>
                    <a:pt x="1036235" y="905214"/>
                    <a:pt x="1015418" y="913837"/>
                    <a:pt x="993712" y="913837"/>
                  </a:cubicBezTo>
                  <a:lnTo>
                    <a:pt x="81844" y="913837"/>
                  </a:lnTo>
                  <a:cubicBezTo>
                    <a:pt x="36643" y="913837"/>
                    <a:pt x="0" y="877194"/>
                    <a:pt x="0" y="831993"/>
                  </a:cubicBezTo>
                  <a:lnTo>
                    <a:pt x="0" y="81844"/>
                  </a:lnTo>
                  <a:cubicBezTo>
                    <a:pt x="0" y="60137"/>
                    <a:pt x="8623" y="39320"/>
                    <a:pt x="23971" y="23971"/>
                  </a:cubicBezTo>
                  <a:cubicBezTo>
                    <a:pt x="39320" y="8623"/>
                    <a:pt x="60137" y="0"/>
                    <a:pt x="81844" y="0"/>
                  </a:cubicBezTo>
                  <a:close/>
                </a:path>
              </a:pathLst>
            </a:custGeom>
            <a:solidFill>
              <a:srgbClr val="FFFFFF">
                <a:alpha val="98824"/>
              </a:srgbClr>
            </a:solidFill>
            <a:ln w="85725" cap="rnd">
              <a:solidFill>
                <a:srgbClr val="000000">
                  <a:alpha val="98824"/>
                </a:srgbClr>
              </a:solidFill>
              <a:prstDash val="solid"/>
              <a:round/>
            </a:ln>
          </p:spPr>
        </p:sp>
        <p:sp>
          <p:nvSpPr>
            <p:cNvPr name="TextBox 27" id="27"/>
            <p:cNvSpPr txBox="true"/>
            <p:nvPr/>
          </p:nvSpPr>
          <p:spPr>
            <a:xfrm>
              <a:off x="0" y="-19050"/>
              <a:ext cx="1075555" cy="932887"/>
            </a:xfrm>
            <a:prstGeom prst="rect">
              <a:avLst/>
            </a:prstGeom>
          </p:spPr>
          <p:txBody>
            <a:bodyPr anchor="ctr" rtlCol="false" tIns="50800" lIns="50800" bIns="50800" rIns="50800"/>
            <a:lstStyle/>
            <a:p>
              <a:pPr algn="ctr">
                <a:lnSpc>
                  <a:spcPts val="2859"/>
                </a:lnSpc>
              </a:pPr>
            </a:p>
          </p:txBody>
        </p:sp>
      </p:grpSp>
      <p:sp>
        <p:nvSpPr>
          <p:cNvPr name="Freeform 28" id="28"/>
          <p:cNvSpPr/>
          <p:nvPr/>
        </p:nvSpPr>
        <p:spPr>
          <a:xfrm flipH="false" flipV="false" rot="-9206542">
            <a:off x="7770243" y="7771487"/>
            <a:ext cx="1776375" cy="501826"/>
          </a:xfrm>
          <a:custGeom>
            <a:avLst/>
            <a:gdLst/>
            <a:ahLst/>
            <a:cxnLst/>
            <a:rect r="r" b="b" t="t" l="l"/>
            <a:pathLst>
              <a:path h="501826" w="1776375">
                <a:moveTo>
                  <a:pt x="0" y="0"/>
                </a:moveTo>
                <a:lnTo>
                  <a:pt x="1776375" y="0"/>
                </a:lnTo>
                <a:lnTo>
                  <a:pt x="1776375" y="501825"/>
                </a:lnTo>
                <a:lnTo>
                  <a:pt x="0" y="5018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9" id="29"/>
          <p:cNvSpPr txBox="true"/>
          <p:nvPr/>
        </p:nvSpPr>
        <p:spPr>
          <a:xfrm rot="0">
            <a:off x="1065706" y="933450"/>
            <a:ext cx="8078294" cy="974402"/>
          </a:xfrm>
          <a:prstGeom prst="rect">
            <a:avLst/>
          </a:prstGeom>
        </p:spPr>
        <p:txBody>
          <a:bodyPr anchor="t" rtlCol="false" tIns="0" lIns="0" bIns="0" rIns="0">
            <a:spAutoFit/>
          </a:bodyPr>
          <a:lstStyle/>
          <a:p>
            <a:pPr algn="ctr" marL="0" indent="0" lvl="0">
              <a:lnSpc>
                <a:spcPts val="7989"/>
              </a:lnSpc>
              <a:spcBef>
                <a:spcPct val="0"/>
              </a:spcBef>
            </a:pPr>
            <a:r>
              <a:rPr lang="en-US" b="true" sz="5789" spc="567">
                <a:solidFill>
                  <a:srgbClr val="231F20"/>
                </a:solidFill>
                <a:latin typeface="Oswald Bold"/>
                <a:ea typeface="Oswald Bold"/>
                <a:cs typeface="Oswald Bold"/>
                <a:sym typeface="Oswald Bold"/>
              </a:rPr>
              <a:t>WORKING MECHANISM</a:t>
            </a:r>
          </a:p>
        </p:txBody>
      </p:sp>
      <p:sp>
        <p:nvSpPr>
          <p:cNvPr name="TextBox 30" id="30"/>
          <p:cNvSpPr txBox="true"/>
          <p:nvPr/>
        </p:nvSpPr>
        <p:spPr>
          <a:xfrm rot="0">
            <a:off x="1275816" y="2291975"/>
            <a:ext cx="2534389" cy="2022528"/>
          </a:xfrm>
          <a:prstGeom prst="rect">
            <a:avLst/>
          </a:prstGeom>
        </p:spPr>
        <p:txBody>
          <a:bodyPr anchor="t" rtlCol="false" tIns="0" lIns="0" bIns="0" rIns="0">
            <a:spAutoFit/>
          </a:bodyPr>
          <a:lstStyle/>
          <a:p>
            <a:pPr algn="ctr">
              <a:lnSpc>
                <a:spcPts val="2338"/>
              </a:lnSpc>
            </a:pPr>
            <a:r>
              <a:rPr lang="en-US" sz="1670">
                <a:solidFill>
                  <a:srgbClr val="100F0D"/>
                </a:solidFill>
                <a:latin typeface="Montserrat Light"/>
                <a:ea typeface="Montserrat Light"/>
                <a:cs typeface="Montserrat Light"/>
                <a:sym typeface="Montserrat Light"/>
              </a:rPr>
              <a:t>Users can search for nearby parking spots using the ”Search for Parking” button. This sends a request to the server for information on available spots.</a:t>
            </a:r>
          </a:p>
        </p:txBody>
      </p:sp>
      <p:sp>
        <p:nvSpPr>
          <p:cNvPr name="TextBox 31" id="31"/>
          <p:cNvSpPr txBox="true"/>
          <p:nvPr/>
        </p:nvSpPr>
        <p:spPr>
          <a:xfrm rot="0">
            <a:off x="5314963" y="3874600"/>
            <a:ext cx="2534389" cy="1149794"/>
          </a:xfrm>
          <a:prstGeom prst="rect">
            <a:avLst/>
          </a:prstGeom>
        </p:spPr>
        <p:txBody>
          <a:bodyPr anchor="t" rtlCol="false" tIns="0" lIns="0" bIns="0" rIns="0">
            <a:spAutoFit/>
          </a:bodyPr>
          <a:lstStyle/>
          <a:p>
            <a:pPr algn="ctr">
              <a:lnSpc>
                <a:spcPts val="2338"/>
              </a:lnSpc>
            </a:pPr>
            <a:r>
              <a:rPr lang="en-US" sz="1670">
                <a:solidFill>
                  <a:srgbClr val="100F0D"/>
                </a:solidFill>
                <a:latin typeface="Montserrat Light"/>
                <a:ea typeface="Montserrat Light"/>
                <a:cs typeface="Montserrat Light"/>
                <a:sym typeface="Montserrat Light"/>
              </a:rPr>
              <a:t> Alternatively, users can browse through a list of parking spaces manually.</a:t>
            </a:r>
          </a:p>
        </p:txBody>
      </p:sp>
      <p:sp>
        <p:nvSpPr>
          <p:cNvPr name="TextBox 32" id="32"/>
          <p:cNvSpPr txBox="true"/>
          <p:nvPr/>
        </p:nvSpPr>
        <p:spPr>
          <a:xfrm rot="0">
            <a:off x="10452401" y="2291975"/>
            <a:ext cx="2534389" cy="2604351"/>
          </a:xfrm>
          <a:prstGeom prst="rect">
            <a:avLst/>
          </a:prstGeom>
        </p:spPr>
        <p:txBody>
          <a:bodyPr anchor="t" rtlCol="false" tIns="0" lIns="0" bIns="0" rIns="0">
            <a:spAutoFit/>
          </a:bodyPr>
          <a:lstStyle/>
          <a:p>
            <a:pPr algn="ctr">
              <a:lnSpc>
                <a:spcPts val="2338"/>
              </a:lnSpc>
            </a:pPr>
            <a:r>
              <a:rPr lang="en-US" sz="1670">
                <a:solidFill>
                  <a:srgbClr val="100F0D"/>
                </a:solidFill>
                <a:latin typeface="Montserrat Light"/>
                <a:ea typeface="Montserrat Light"/>
                <a:cs typeface="Montserrat Light"/>
                <a:sym typeface="Montserrat Light"/>
              </a:rPr>
              <a:t> The server receives real-time data from ultrasonic sensors connected to ESP32 mi controllers at each parking spot. Sensors detect whether a slot is occupied based on the proximity of a vehicle. </a:t>
            </a:r>
          </a:p>
        </p:txBody>
      </p:sp>
      <p:sp>
        <p:nvSpPr>
          <p:cNvPr name="TextBox 33" id="33"/>
          <p:cNvSpPr txBox="true"/>
          <p:nvPr/>
        </p:nvSpPr>
        <p:spPr>
          <a:xfrm rot="0">
            <a:off x="13776118" y="5327703"/>
            <a:ext cx="2534389" cy="2022528"/>
          </a:xfrm>
          <a:prstGeom prst="rect">
            <a:avLst/>
          </a:prstGeom>
        </p:spPr>
        <p:txBody>
          <a:bodyPr anchor="t" rtlCol="false" tIns="0" lIns="0" bIns="0" rIns="0">
            <a:spAutoFit/>
          </a:bodyPr>
          <a:lstStyle/>
          <a:p>
            <a:pPr algn="ctr">
              <a:lnSpc>
                <a:spcPts val="2338"/>
              </a:lnSpc>
            </a:pPr>
            <a:r>
              <a:rPr lang="en-US" sz="1670">
                <a:solidFill>
                  <a:srgbClr val="100F0D"/>
                </a:solidFill>
                <a:latin typeface="Montserrat Light"/>
                <a:ea typeface="Montserrat Light"/>
                <a:cs typeface="Montserrat Light"/>
                <a:sym typeface="Montserrat Light"/>
              </a:rPr>
              <a:t>Detected data is processed and transmitted to the server, which updates the parking slot status as available or occupied.</a:t>
            </a:r>
          </a:p>
        </p:txBody>
      </p:sp>
      <p:sp>
        <p:nvSpPr>
          <p:cNvPr name="TextBox 34" id="34"/>
          <p:cNvSpPr txBox="true"/>
          <p:nvPr/>
        </p:nvSpPr>
        <p:spPr>
          <a:xfrm rot="0">
            <a:off x="9853104" y="7116542"/>
            <a:ext cx="2534389" cy="2313440"/>
          </a:xfrm>
          <a:prstGeom prst="rect">
            <a:avLst/>
          </a:prstGeom>
        </p:spPr>
        <p:txBody>
          <a:bodyPr anchor="t" rtlCol="false" tIns="0" lIns="0" bIns="0" rIns="0">
            <a:spAutoFit/>
          </a:bodyPr>
          <a:lstStyle/>
          <a:p>
            <a:pPr algn="ctr">
              <a:lnSpc>
                <a:spcPts val="2338"/>
              </a:lnSpc>
            </a:pPr>
            <a:r>
              <a:rPr lang="en-US" sz="1670">
                <a:solidFill>
                  <a:srgbClr val="100F0D"/>
                </a:solidFill>
                <a:latin typeface="Montserrat Light"/>
                <a:ea typeface="Montserrat Light"/>
                <a:cs typeface="Montserrat Light"/>
                <a:sym typeface="Montserrat Light"/>
              </a:rPr>
              <a:t>The frontend dashboard, built with ReactJS, displays this information and allows users to navigate to their chosen parking spot using Google Maps integration.</a:t>
            </a:r>
          </a:p>
        </p:txBody>
      </p:sp>
      <p:sp>
        <p:nvSpPr>
          <p:cNvPr name="TextBox 35" id="35"/>
          <p:cNvSpPr txBox="true"/>
          <p:nvPr/>
        </p:nvSpPr>
        <p:spPr>
          <a:xfrm rot="0">
            <a:off x="4741453" y="7272786"/>
            <a:ext cx="2534389" cy="2022528"/>
          </a:xfrm>
          <a:prstGeom prst="rect">
            <a:avLst/>
          </a:prstGeom>
        </p:spPr>
        <p:txBody>
          <a:bodyPr anchor="t" rtlCol="false" tIns="0" lIns="0" bIns="0" rIns="0">
            <a:spAutoFit/>
          </a:bodyPr>
          <a:lstStyle/>
          <a:p>
            <a:pPr algn="ctr">
              <a:lnSpc>
                <a:spcPts val="2338"/>
              </a:lnSpc>
            </a:pPr>
            <a:r>
              <a:rPr lang="en-US" sz="1670">
                <a:solidFill>
                  <a:srgbClr val="100F0D"/>
                </a:solidFill>
                <a:latin typeface="Montserrat Light"/>
                <a:ea typeface="Montserrat Light"/>
                <a:cs typeface="Montserrat Light"/>
                <a:sym typeface="Montserrat Light"/>
              </a:rPr>
              <a:t> Additional features include pre-booking, favorite spots, wallet management, and vehicle dashboards for tracking parking history and expenses.</a:t>
            </a:r>
          </a:p>
        </p:txBody>
      </p:sp>
      <p:sp>
        <p:nvSpPr>
          <p:cNvPr name="TextBox 36" id="36"/>
          <p:cNvSpPr txBox="true"/>
          <p:nvPr/>
        </p:nvSpPr>
        <p:spPr>
          <a:xfrm rot="0">
            <a:off x="274795" y="154905"/>
            <a:ext cx="4562183" cy="346088"/>
          </a:xfrm>
          <a:prstGeom prst="rect">
            <a:avLst/>
          </a:prstGeom>
        </p:spPr>
        <p:txBody>
          <a:bodyPr anchor="t" rtlCol="false" tIns="0" lIns="0" bIns="0" rIns="0">
            <a:spAutoFit/>
          </a:bodyPr>
          <a:lstStyle/>
          <a:p>
            <a:pPr algn="l">
              <a:lnSpc>
                <a:spcPts val="1429"/>
              </a:lnSpc>
            </a:pPr>
            <a:r>
              <a:rPr lang="en-US" b="true" sz="1035" spc="101">
                <a:solidFill>
                  <a:srgbClr val="231F20"/>
                </a:solidFill>
                <a:latin typeface="Montserrat Classic Bold"/>
                <a:ea typeface="Montserrat Classic Bold"/>
                <a:cs typeface="Montserrat Classic Bold"/>
                <a:sym typeface="Montserrat Classic Bold"/>
              </a:rPr>
              <a:t>DEPARTMENT OF COMPUTER SCIENCE AND ENGINEERING</a:t>
            </a:r>
          </a:p>
          <a:p>
            <a:pPr algn="l" marL="0" indent="0" lvl="0">
              <a:lnSpc>
                <a:spcPts val="1429"/>
              </a:lnSpc>
              <a:spcBef>
                <a:spcPct val="0"/>
              </a:spcBef>
            </a:pPr>
            <a:r>
              <a:rPr lang="en-US" b="true" sz="1035" spc="101">
                <a:solidFill>
                  <a:srgbClr val="231F20"/>
                </a:solidFill>
                <a:latin typeface="Montserrat Classic Bold"/>
                <a:ea typeface="Montserrat Classic Bold"/>
                <a:cs typeface="Montserrat Classic Bold"/>
                <a:sym typeface="Montserrat Classic Bold"/>
              </a:rPr>
              <a:t>JORHAT ENGINEERING COLLEGE</a:t>
            </a:r>
          </a:p>
        </p:txBody>
      </p:sp>
      <p:sp>
        <p:nvSpPr>
          <p:cNvPr name="TextBox 37" id="37"/>
          <p:cNvSpPr txBox="true"/>
          <p:nvPr/>
        </p:nvSpPr>
        <p:spPr>
          <a:xfrm rot="0">
            <a:off x="0" y="1919151"/>
            <a:ext cx="1503213" cy="972548"/>
          </a:xfrm>
          <a:prstGeom prst="rect">
            <a:avLst/>
          </a:prstGeom>
        </p:spPr>
        <p:txBody>
          <a:bodyPr anchor="t" rtlCol="false" tIns="0" lIns="0" bIns="0" rIns="0">
            <a:spAutoFit/>
          </a:bodyPr>
          <a:lstStyle/>
          <a:p>
            <a:pPr algn="ctr" marL="0" indent="0" lvl="0">
              <a:lnSpc>
                <a:spcPts val="7989"/>
              </a:lnSpc>
              <a:spcBef>
                <a:spcPct val="0"/>
              </a:spcBef>
            </a:pPr>
            <a:r>
              <a:rPr lang="en-US" b="true" sz="5789" spc="567">
                <a:solidFill>
                  <a:srgbClr val="231F20">
                    <a:alpha val="60000"/>
                  </a:srgbClr>
                </a:solidFill>
                <a:latin typeface="Playpen Sans Bold"/>
                <a:ea typeface="Playpen Sans Bold"/>
                <a:cs typeface="Playpen Sans Bold"/>
                <a:sym typeface="Playpen Sans Bold"/>
              </a:rPr>
              <a:t>1.</a:t>
            </a:r>
          </a:p>
        </p:txBody>
      </p:sp>
      <p:sp>
        <p:nvSpPr>
          <p:cNvPr name="TextBox 38" id="38"/>
          <p:cNvSpPr txBox="true"/>
          <p:nvPr/>
        </p:nvSpPr>
        <p:spPr>
          <a:xfrm rot="0">
            <a:off x="4212155" y="4929145"/>
            <a:ext cx="1503213" cy="972548"/>
          </a:xfrm>
          <a:prstGeom prst="rect">
            <a:avLst/>
          </a:prstGeom>
        </p:spPr>
        <p:txBody>
          <a:bodyPr anchor="t" rtlCol="false" tIns="0" lIns="0" bIns="0" rIns="0">
            <a:spAutoFit/>
          </a:bodyPr>
          <a:lstStyle/>
          <a:p>
            <a:pPr algn="ctr" marL="0" indent="0" lvl="0">
              <a:lnSpc>
                <a:spcPts val="7989"/>
              </a:lnSpc>
              <a:spcBef>
                <a:spcPct val="0"/>
              </a:spcBef>
            </a:pPr>
            <a:r>
              <a:rPr lang="en-US" b="true" sz="5789" spc="567">
                <a:solidFill>
                  <a:srgbClr val="231F20">
                    <a:alpha val="60000"/>
                  </a:srgbClr>
                </a:solidFill>
                <a:latin typeface="Playpen Sans Bold"/>
                <a:ea typeface="Playpen Sans Bold"/>
                <a:cs typeface="Playpen Sans Bold"/>
                <a:sym typeface="Playpen Sans Bold"/>
              </a:rPr>
              <a:t>2.</a:t>
            </a:r>
          </a:p>
        </p:txBody>
      </p:sp>
      <p:sp>
        <p:nvSpPr>
          <p:cNvPr name="TextBox 39" id="39"/>
          <p:cNvSpPr txBox="true"/>
          <p:nvPr/>
        </p:nvSpPr>
        <p:spPr>
          <a:xfrm rot="0">
            <a:off x="8813477" y="1812602"/>
            <a:ext cx="1503213" cy="972548"/>
          </a:xfrm>
          <a:prstGeom prst="rect">
            <a:avLst/>
          </a:prstGeom>
        </p:spPr>
        <p:txBody>
          <a:bodyPr anchor="t" rtlCol="false" tIns="0" lIns="0" bIns="0" rIns="0">
            <a:spAutoFit/>
          </a:bodyPr>
          <a:lstStyle/>
          <a:p>
            <a:pPr algn="ctr" marL="0" indent="0" lvl="0">
              <a:lnSpc>
                <a:spcPts val="7989"/>
              </a:lnSpc>
              <a:spcBef>
                <a:spcPct val="0"/>
              </a:spcBef>
            </a:pPr>
            <a:r>
              <a:rPr lang="en-US" b="true" sz="5789" spc="567">
                <a:solidFill>
                  <a:srgbClr val="231F20">
                    <a:alpha val="60000"/>
                  </a:srgbClr>
                </a:solidFill>
                <a:latin typeface="Playpen Sans Bold"/>
                <a:ea typeface="Playpen Sans Bold"/>
                <a:cs typeface="Playpen Sans Bold"/>
                <a:sym typeface="Playpen Sans Bold"/>
              </a:rPr>
              <a:t>3.</a:t>
            </a:r>
          </a:p>
        </p:txBody>
      </p:sp>
      <p:sp>
        <p:nvSpPr>
          <p:cNvPr name="TextBox 40" id="40"/>
          <p:cNvSpPr txBox="true"/>
          <p:nvPr/>
        </p:nvSpPr>
        <p:spPr>
          <a:xfrm rot="0">
            <a:off x="12233377" y="5208773"/>
            <a:ext cx="1503213" cy="972548"/>
          </a:xfrm>
          <a:prstGeom prst="rect">
            <a:avLst/>
          </a:prstGeom>
        </p:spPr>
        <p:txBody>
          <a:bodyPr anchor="t" rtlCol="false" tIns="0" lIns="0" bIns="0" rIns="0">
            <a:spAutoFit/>
          </a:bodyPr>
          <a:lstStyle/>
          <a:p>
            <a:pPr algn="ctr" marL="0" indent="0" lvl="0">
              <a:lnSpc>
                <a:spcPts val="7989"/>
              </a:lnSpc>
              <a:spcBef>
                <a:spcPct val="0"/>
              </a:spcBef>
            </a:pPr>
            <a:r>
              <a:rPr lang="en-US" b="true" sz="5789" spc="567">
                <a:solidFill>
                  <a:srgbClr val="FFFFFF">
                    <a:alpha val="60000"/>
                  </a:srgbClr>
                </a:solidFill>
                <a:latin typeface="Playpen Sans Bold"/>
                <a:ea typeface="Playpen Sans Bold"/>
                <a:cs typeface="Playpen Sans Bold"/>
                <a:sym typeface="Playpen Sans Bold"/>
              </a:rPr>
              <a:t>4.</a:t>
            </a:r>
          </a:p>
        </p:txBody>
      </p:sp>
      <p:sp>
        <p:nvSpPr>
          <p:cNvPr name="TextBox 41" id="41"/>
          <p:cNvSpPr txBox="true"/>
          <p:nvPr/>
        </p:nvSpPr>
        <p:spPr>
          <a:xfrm rot="0">
            <a:off x="8529528" y="6647475"/>
            <a:ext cx="1503213" cy="972548"/>
          </a:xfrm>
          <a:prstGeom prst="rect">
            <a:avLst/>
          </a:prstGeom>
        </p:spPr>
        <p:txBody>
          <a:bodyPr anchor="t" rtlCol="false" tIns="0" lIns="0" bIns="0" rIns="0">
            <a:spAutoFit/>
          </a:bodyPr>
          <a:lstStyle/>
          <a:p>
            <a:pPr algn="ctr" marL="0" indent="0" lvl="0">
              <a:lnSpc>
                <a:spcPts val="7989"/>
              </a:lnSpc>
              <a:spcBef>
                <a:spcPct val="0"/>
              </a:spcBef>
            </a:pPr>
            <a:r>
              <a:rPr lang="en-US" b="true" sz="5789" spc="567">
                <a:solidFill>
                  <a:srgbClr val="231F20">
                    <a:alpha val="60000"/>
                  </a:srgbClr>
                </a:solidFill>
                <a:latin typeface="Playpen Sans Bold"/>
                <a:ea typeface="Playpen Sans Bold"/>
                <a:cs typeface="Playpen Sans Bold"/>
                <a:sym typeface="Playpen Sans Bold"/>
              </a:rPr>
              <a:t>5.</a:t>
            </a:r>
          </a:p>
        </p:txBody>
      </p:sp>
      <p:sp>
        <p:nvSpPr>
          <p:cNvPr name="TextBox 42" id="42"/>
          <p:cNvSpPr txBox="true"/>
          <p:nvPr/>
        </p:nvSpPr>
        <p:spPr>
          <a:xfrm rot="0">
            <a:off x="3365612" y="8761415"/>
            <a:ext cx="1503213" cy="972548"/>
          </a:xfrm>
          <a:prstGeom prst="rect">
            <a:avLst/>
          </a:prstGeom>
        </p:spPr>
        <p:txBody>
          <a:bodyPr anchor="t" rtlCol="false" tIns="0" lIns="0" bIns="0" rIns="0">
            <a:spAutoFit/>
          </a:bodyPr>
          <a:lstStyle/>
          <a:p>
            <a:pPr algn="ctr" marL="0" indent="0" lvl="0">
              <a:lnSpc>
                <a:spcPts val="7989"/>
              </a:lnSpc>
              <a:spcBef>
                <a:spcPct val="0"/>
              </a:spcBef>
            </a:pPr>
            <a:r>
              <a:rPr lang="en-US" b="true" sz="5789" spc="567">
                <a:solidFill>
                  <a:srgbClr val="231F20">
                    <a:alpha val="60000"/>
                  </a:srgbClr>
                </a:solidFill>
                <a:latin typeface="Playpen Sans Bold"/>
                <a:ea typeface="Playpen Sans Bold"/>
                <a:cs typeface="Playpen Sans Bold"/>
                <a:sym typeface="Playpen Sans Bold"/>
              </a:rPr>
              <a:t>6.</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887923">
            <a:off x="12076940" y="-3354783"/>
            <a:ext cx="7032580" cy="7216267"/>
          </a:xfrm>
          <a:custGeom>
            <a:avLst/>
            <a:gdLst/>
            <a:ahLst/>
            <a:cxnLst/>
            <a:rect r="r" b="b" t="t" l="l"/>
            <a:pathLst>
              <a:path h="7216267" w="7032580">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361367" y="1207516"/>
            <a:ext cx="9537014" cy="1594138"/>
          </a:xfrm>
          <a:prstGeom prst="rect">
            <a:avLst/>
          </a:prstGeom>
        </p:spPr>
        <p:txBody>
          <a:bodyPr anchor="t" rtlCol="false" tIns="0" lIns="0" bIns="0" rIns="0">
            <a:spAutoFit/>
          </a:bodyPr>
          <a:lstStyle/>
          <a:p>
            <a:pPr algn="l" marL="0" indent="0" lvl="0">
              <a:lnSpc>
                <a:spcPts val="13015"/>
              </a:lnSpc>
              <a:spcBef>
                <a:spcPct val="0"/>
              </a:spcBef>
            </a:pPr>
            <a:r>
              <a:rPr lang="en-US" b="true" sz="9431" spc="924">
                <a:solidFill>
                  <a:srgbClr val="231F20"/>
                </a:solidFill>
                <a:latin typeface="Oswald Bold"/>
                <a:ea typeface="Oswald Bold"/>
                <a:cs typeface="Oswald Bold"/>
                <a:sym typeface="Oswald Bold"/>
              </a:rPr>
              <a:t>TECH STACK</a:t>
            </a:r>
          </a:p>
        </p:txBody>
      </p:sp>
      <p:grpSp>
        <p:nvGrpSpPr>
          <p:cNvPr name="Group 4" id="4"/>
          <p:cNvGrpSpPr/>
          <p:nvPr/>
        </p:nvGrpSpPr>
        <p:grpSpPr>
          <a:xfrm rot="0">
            <a:off x="16333169" y="8069439"/>
            <a:ext cx="2094695" cy="2377721"/>
            <a:chOff x="0" y="0"/>
            <a:chExt cx="551689" cy="626231"/>
          </a:xfrm>
        </p:grpSpPr>
        <p:sp>
          <p:nvSpPr>
            <p:cNvPr name="Freeform 5" id="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6" id="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224419" y="-1349021"/>
            <a:ext cx="2094695" cy="2377721"/>
            <a:chOff x="0" y="0"/>
            <a:chExt cx="551689" cy="626231"/>
          </a:xfrm>
        </p:grpSpPr>
        <p:sp>
          <p:nvSpPr>
            <p:cNvPr name="Freeform 8" id="8"/>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9" id="9"/>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12280305"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4"/>
            <a:stretch>
              <a:fillRect l="0" t="0" r="0" b="0"/>
            </a:stretch>
          </a:blipFill>
        </p:spPr>
      </p:sp>
      <p:sp>
        <p:nvSpPr>
          <p:cNvPr name="Freeform 11" id="11"/>
          <p:cNvSpPr/>
          <p:nvPr/>
        </p:nvSpPr>
        <p:spPr>
          <a:xfrm flipH="false" flipV="false" rot="0">
            <a:off x="0" y="4299928"/>
            <a:ext cx="7186769" cy="5979075"/>
          </a:xfrm>
          <a:custGeom>
            <a:avLst/>
            <a:gdLst/>
            <a:ahLst/>
            <a:cxnLst/>
            <a:rect r="r" b="b" t="t" l="l"/>
            <a:pathLst>
              <a:path h="5979075" w="7186769">
                <a:moveTo>
                  <a:pt x="0" y="0"/>
                </a:moveTo>
                <a:lnTo>
                  <a:pt x="7186769" y="0"/>
                </a:lnTo>
                <a:lnTo>
                  <a:pt x="7186769" y="5979075"/>
                </a:lnTo>
                <a:lnTo>
                  <a:pt x="0" y="5979075"/>
                </a:lnTo>
                <a:lnTo>
                  <a:pt x="0" y="0"/>
                </a:lnTo>
                <a:close/>
              </a:path>
            </a:pathLst>
          </a:custGeom>
          <a:blipFill>
            <a:blip r:embed="rId5"/>
            <a:stretch>
              <a:fillRect l="0" t="0" r="0" b="0"/>
            </a:stretch>
          </a:blipFill>
        </p:spPr>
      </p:sp>
      <p:grpSp>
        <p:nvGrpSpPr>
          <p:cNvPr name="Group 12" id="12"/>
          <p:cNvGrpSpPr/>
          <p:nvPr/>
        </p:nvGrpSpPr>
        <p:grpSpPr>
          <a:xfrm rot="0">
            <a:off x="3884774" y="2791186"/>
            <a:ext cx="9637886" cy="3362554"/>
            <a:chOff x="0" y="0"/>
            <a:chExt cx="3841588" cy="1340288"/>
          </a:xfrm>
        </p:grpSpPr>
        <p:sp>
          <p:nvSpPr>
            <p:cNvPr name="Freeform 13" id="13"/>
            <p:cNvSpPr/>
            <p:nvPr/>
          </p:nvSpPr>
          <p:spPr>
            <a:xfrm flipH="false" flipV="false" rot="0">
              <a:off x="0" y="0"/>
              <a:ext cx="3841588" cy="1340288"/>
            </a:xfrm>
            <a:custGeom>
              <a:avLst/>
              <a:gdLst/>
              <a:ahLst/>
              <a:cxnLst/>
              <a:rect r="r" b="b" t="t" l="l"/>
              <a:pathLst>
                <a:path h="1340288" w="3841588">
                  <a:moveTo>
                    <a:pt x="13656" y="0"/>
                  </a:moveTo>
                  <a:lnTo>
                    <a:pt x="3827932" y="0"/>
                  </a:lnTo>
                  <a:cubicBezTo>
                    <a:pt x="3835474" y="0"/>
                    <a:pt x="3841588" y="6114"/>
                    <a:pt x="3841588" y="13656"/>
                  </a:cubicBezTo>
                  <a:lnTo>
                    <a:pt x="3841588" y="1326632"/>
                  </a:lnTo>
                  <a:cubicBezTo>
                    <a:pt x="3841588" y="1330254"/>
                    <a:pt x="3840149" y="1333728"/>
                    <a:pt x="3837588" y="1336289"/>
                  </a:cubicBezTo>
                  <a:cubicBezTo>
                    <a:pt x="3835027" y="1338850"/>
                    <a:pt x="3831554" y="1340288"/>
                    <a:pt x="3827932" y="1340288"/>
                  </a:cubicBezTo>
                  <a:lnTo>
                    <a:pt x="13656" y="1340288"/>
                  </a:lnTo>
                  <a:cubicBezTo>
                    <a:pt x="10034" y="1340288"/>
                    <a:pt x="6561" y="1338850"/>
                    <a:pt x="4000" y="1336289"/>
                  </a:cubicBezTo>
                  <a:cubicBezTo>
                    <a:pt x="1439" y="1333728"/>
                    <a:pt x="0" y="1330254"/>
                    <a:pt x="0" y="1326632"/>
                  </a:cubicBezTo>
                  <a:lnTo>
                    <a:pt x="0" y="13656"/>
                  </a:lnTo>
                  <a:cubicBezTo>
                    <a:pt x="0" y="10034"/>
                    <a:pt x="1439" y="6561"/>
                    <a:pt x="4000" y="4000"/>
                  </a:cubicBezTo>
                  <a:cubicBezTo>
                    <a:pt x="6561" y="1439"/>
                    <a:pt x="10034" y="0"/>
                    <a:pt x="13656" y="0"/>
                  </a:cubicBezTo>
                  <a:close/>
                </a:path>
              </a:pathLst>
            </a:custGeom>
            <a:solidFill>
              <a:srgbClr val="FDFDFD"/>
            </a:solidFill>
          </p:spPr>
        </p:sp>
        <p:sp>
          <p:nvSpPr>
            <p:cNvPr name="TextBox 14" id="14"/>
            <p:cNvSpPr txBox="true"/>
            <p:nvPr/>
          </p:nvSpPr>
          <p:spPr>
            <a:xfrm>
              <a:off x="0" y="-38100"/>
              <a:ext cx="3841588" cy="1378388"/>
            </a:xfrm>
            <a:prstGeom prst="rect">
              <a:avLst/>
            </a:prstGeom>
          </p:spPr>
          <p:txBody>
            <a:bodyPr anchor="ctr" rtlCol="false" tIns="50800" lIns="50800" bIns="50800" rIns="50800"/>
            <a:lstStyle/>
            <a:p>
              <a:pPr algn="ctr">
                <a:lnSpc>
                  <a:spcPts val="2659"/>
                </a:lnSpc>
              </a:pPr>
            </a:p>
          </p:txBody>
        </p:sp>
      </p:grpSp>
      <p:sp>
        <p:nvSpPr>
          <p:cNvPr name="AutoShape 15" id="15"/>
          <p:cNvSpPr/>
          <p:nvPr/>
        </p:nvSpPr>
        <p:spPr>
          <a:xfrm>
            <a:off x="7129238" y="3008358"/>
            <a:ext cx="0" cy="2914183"/>
          </a:xfrm>
          <a:prstGeom prst="line">
            <a:avLst/>
          </a:prstGeom>
          <a:ln cap="flat" w="28575">
            <a:solidFill>
              <a:srgbClr val="145DA0"/>
            </a:solidFill>
            <a:prstDash val="solid"/>
            <a:headEnd type="none" len="sm" w="sm"/>
            <a:tailEnd type="none" len="sm" w="sm"/>
          </a:ln>
        </p:spPr>
      </p:sp>
      <p:sp>
        <p:nvSpPr>
          <p:cNvPr name="AutoShape 16" id="16"/>
          <p:cNvSpPr/>
          <p:nvPr/>
        </p:nvSpPr>
        <p:spPr>
          <a:xfrm>
            <a:off x="10279280" y="3008358"/>
            <a:ext cx="0" cy="2914183"/>
          </a:xfrm>
          <a:prstGeom prst="line">
            <a:avLst/>
          </a:prstGeom>
          <a:ln cap="flat" w="28575">
            <a:solidFill>
              <a:srgbClr val="145DA0"/>
            </a:solidFill>
            <a:prstDash val="solid"/>
            <a:headEnd type="none" len="sm" w="sm"/>
            <a:tailEnd type="none" len="sm" w="sm"/>
          </a:ln>
        </p:spPr>
      </p:sp>
      <p:sp>
        <p:nvSpPr>
          <p:cNvPr name="Freeform 17" id="17"/>
          <p:cNvSpPr/>
          <p:nvPr/>
        </p:nvSpPr>
        <p:spPr>
          <a:xfrm flipH="false" flipV="false" rot="0">
            <a:off x="4124416" y="3008358"/>
            <a:ext cx="2583141" cy="2583141"/>
          </a:xfrm>
          <a:custGeom>
            <a:avLst/>
            <a:gdLst/>
            <a:ahLst/>
            <a:cxnLst/>
            <a:rect r="r" b="b" t="t" l="l"/>
            <a:pathLst>
              <a:path h="2583141" w="2583141">
                <a:moveTo>
                  <a:pt x="0" y="0"/>
                </a:moveTo>
                <a:lnTo>
                  <a:pt x="2583141" y="0"/>
                </a:lnTo>
                <a:lnTo>
                  <a:pt x="2583141" y="2583141"/>
                </a:lnTo>
                <a:lnTo>
                  <a:pt x="0" y="2583141"/>
                </a:lnTo>
                <a:lnTo>
                  <a:pt x="0" y="0"/>
                </a:lnTo>
                <a:close/>
              </a:path>
            </a:pathLst>
          </a:custGeom>
          <a:blipFill>
            <a:blip r:embed="rId6"/>
            <a:stretch>
              <a:fillRect l="-9069" t="0" r="-24263" b="0"/>
            </a:stretch>
          </a:blipFill>
        </p:spPr>
      </p:sp>
      <p:grpSp>
        <p:nvGrpSpPr>
          <p:cNvPr name="Group 18" id="18"/>
          <p:cNvGrpSpPr/>
          <p:nvPr/>
        </p:nvGrpSpPr>
        <p:grpSpPr>
          <a:xfrm rot="0">
            <a:off x="3884774" y="6321127"/>
            <a:ext cx="9637886" cy="3362554"/>
            <a:chOff x="0" y="0"/>
            <a:chExt cx="3841588" cy="1340288"/>
          </a:xfrm>
        </p:grpSpPr>
        <p:sp>
          <p:nvSpPr>
            <p:cNvPr name="Freeform 19" id="19"/>
            <p:cNvSpPr/>
            <p:nvPr/>
          </p:nvSpPr>
          <p:spPr>
            <a:xfrm flipH="false" flipV="false" rot="0">
              <a:off x="0" y="0"/>
              <a:ext cx="3841588" cy="1340288"/>
            </a:xfrm>
            <a:custGeom>
              <a:avLst/>
              <a:gdLst/>
              <a:ahLst/>
              <a:cxnLst/>
              <a:rect r="r" b="b" t="t" l="l"/>
              <a:pathLst>
                <a:path h="1340288" w="3841588">
                  <a:moveTo>
                    <a:pt x="13656" y="0"/>
                  </a:moveTo>
                  <a:lnTo>
                    <a:pt x="3827932" y="0"/>
                  </a:lnTo>
                  <a:cubicBezTo>
                    <a:pt x="3835474" y="0"/>
                    <a:pt x="3841588" y="6114"/>
                    <a:pt x="3841588" y="13656"/>
                  </a:cubicBezTo>
                  <a:lnTo>
                    <a:pt x="3841588" y="1326632"/>
                  </a:lnTo>
                  <a:cubicBezTo>
                    <a:pt x="3841588" y="1330254"/>
                    <a:pt x="3840149" y="1333728"/>
                    <a:pt x="3837588" y="1336289"/>
                  </a:cubicBezTo>
                  <a:cubicBezTo>
                    <a:pt x="3835027" y="1338850"/>
                    <a:pt x="3831554" y="1340288"/>
                    <a:pt x="3827932" y="1340288"/>
                  </a:cubicBezTo>
                  <a:lnTo>
                    <a:pt x="13656" y="1340288"/>
                  </a:lnTo>
                  <a:cubicBezTo>
                    <a:pt x="10034" y="1340288"/>
                    <a:pt x="6561" y="1338850"/>
                    <a:pt x="4000" y="1336289"/>
                  </a:cubicBezTo>
                  <a:cubicBezTo>
                    <a:pt x="1439" y="1333728"/>
                    <a:pt x="0" y="1330254"/>
                    <a:pt x="0" y="1326632"/>
                  </a:cubicBezTo>
                  <a:lnTo>
                    <a:pt x="0" y="13656"/>
                  </a:lnTo>
                  <a:cubicBezTo>
                    <a:pt x="0" y="10034"/>
                    <a:pt x="1439" y="6561"/>
                    <a:pt x="4000" y="4000"/>
                  </a:cubicBezTo>
                  <a:cubicBezTo>
                    <a:pt x="6561" y="1439"/>
                    <a:pt x="10034" y="0"/>
                    <a:pt x="13656" y="0"/>
                  </a:cubicBezTo>
                  <a:close/>
                </a:path>
              </a:pathLst>
            </a:custGeom>
            <a:solidFill>
              <a:srgbClr val="FDFDFD"/>
            </a:solidFill>
          </p:spPr>
        </p:sp>
        <p:sp>
          <p:nvSpPr>
            <p:cNvPr name="TextBox 20" id="20"/>
            <p:cNvSpPr txBox="true"/>
            <p:nvPr/>
          </p:nvSpPr>
          <p:spPr>
            <a:xfrm>
              <a:off x="0" y="-38100"/>
              <a:ext cx="3841588" cy="1378388"/>
            </a:xfrm>
            <a:prstGeom prst="rect">
              <a:avLst/>
            </a:prstGeom>
          </p:spPr>
          <p:txBody>
            <a:bodyPr anchor="ctr" rtlCol="false" tIns="50800" lIns="50800" bIns="50800" rIns="50800"/>
            <a:lstStyle/>
            <a:p>
              <a:pPr algn="ctr">
                <a:lnSpc>
                  <a:spcPts val="2659"/>
                </a:lnSpc>
              </a:pPr>
            </a:p>
          </p:txBody>
        </p:sp>
      </p:grpSp>
      <p:sp>
        <p:nvSpPr>
          <p:cNvPr name="AutoShape 21" id="21"/>
          <p:cNvSpPr/>
          <p:nvPr/>
        </p:nvSpPr>
        <p:spPr>
          <a:xfrm>
            <a:off x="7129238" y="6538299"/>
            <a:ext cx="0" cy="2914183"/>
          </a:xfrm>
          <a:prstGeom prst="line">
            <a:avLst/>
          </a:prstGeom>
          <a:ln cap="flat" w="28575">
            <a:solidFill>
              <a:srgbClr val="145DA0"/>
            </a:solidFill>
            <a:prstDash val="solid"/>
            <a:headEnd type="none" len="sm" w="sm"/>
            <a:tailEnd type="none" len="sm" w="sm"/>
          </a:ln>
        </p:spPr>
      </p:sp>
      <p:sp>
        <p:nvSpPr>
          <p:cNvPr name="AutoShape 22" id="22"/>
          <p:cNvSpPr/>
          <p:nvPr/>
        </p:nvSpPr>
        <p:spPr>
          <a:xfrm>
            <a:off x="10279280" y="6538299"/>
            <a:ext cx="0" cy="2914183"/>
          </a:xfrm>
          <a:prstGeom prst="line">
            <a:avLst/>
          </a:prstGeom>
          <a:ln cap="flat" w="28575">
            <a:solidFill>
              <a:srgbClr val="145DA0"/>
            </a:solidFill>
            <a:prstDash val="solid"/>
            <a:headEnd type="none" len="sm" w="sm"/>
            <a:tailEnd type="none" len="sm" w="sm"/>
          </a:ln>
        </p:spPr>
      </p:sp>
      <p:sp>
        <p:nvSpPr>
          <p:cNvPr name="Freeform 23" id="23"/>
          <p:cNvSpPr/>
          <p:nvPr/>
        </p:nvSpPr>
        <p:spPr>
          <a:xfrm flipH="false" flipV="false" rot="0">
            <a:off x="7423563" y="3031190"/>
            <a:ext cx="2560308" cy="2560308"/>
          </a:xfrm>
          <a:custGeom>
            <a:avLst/>
            <a:gdLst/>
            <a:ahLst/>
            <a:cxnLst/>
            <a:rect r="r" b="b" t="t" l="l"/>
            <a:pathLst>
              <a:path h="2560308" w="2560308">
                <a:moveTo>
                  <a:pt x="0" y="0"/>
                </a:moveTo>
                <a:lnTo>
                  <a:pt x="2560308" y="0"/>
                </a:lnTo>
                <a:lnTo>
                  <a:pt x="2560308" y="2560309"/>
                </a:lnTo>
                <a:lnTo>
                  <a:pt x="0" y="2560309"/>
                </a:lnTo>
                <a:lnTo>
                  <a:pt x="0" y="0"/>
                </a:lnTo>
                <a:close/>
              </a:path>
            </a:pathLst>
          </a:custGeom>
          <a:blipFill>
            <a:blip r:embed="rId7"/>
            <a:stretch>
              <a:fillRect l="-42149" t="0" r="-16627" b="-9297"/>
            </a:stretch>
          </a:blipFill>
        </p:spPr>
      </p:sp>
      <p:sp>
        <p:nvSpPr>
          <p:cNvPr name="Freeform 24" id="24"/>
          <p:cNvSpPr/>
          <p:nvPr/>
        </p:nvSpPr>
        <p:spPr>
          <a:xfrm flipH="false" flipV="false" rot="0">
            <a:off x="10539887" y="3031190"/>
            <a:ext cx="2560308" cy="2560308"/>
          </a:xfrm>
          <a:custGeom>
            <a:avLst/>
            <a:gdLst/>
            <a:ahLst/>
            <a:cxnLst/>
            <a:rect r="r" b="b" t="t" l="l"/>
            <a:pathLst>
              <a:path h="2560308" w="2560308">
                <a:moveTo>
                  <a:pt x="0" y="0"/>
                </a:moveTo>
                <a:lnTo>
                  <a:pt x="2560308" y="0"/>
                </a:lnTo>
                <a:lnTo>
                  <a:pt x="2560308" y="2560309"/>
                </a:lnTo>
                <a:lnTo>
                  <a:pt x="0" y="2560309"/>
                </a:lnTo>
                <a:lnTo>
                  <a:pt x="0" y="0"/>
                </a:lnTo>
                <a:close/>
              </a:path>
            </a:pathLst>
          </a:custGeom>
          <a:blipFill>
            <a:blip r:embed="rId8"/>
            <a:stretch>
              <a:fillRect l="0" t="0" r="0" b="0"/>
            </a:stretch>
          </a:blipFill>
        </p:spPr>
      </p:sp>
      <p:sp>
        <p:nvSpPr>
          <p:cNvPr name="Freeform 25" id="25"/>
          <p:cNvSpPr/>
          <p:nvPr/>
        </p:nvSpPr>
        <p:spPr>
          <a:xfrm flipH="false" flipV="false" rot="0">
            <a:off x="7743299" y="6538299"/>
            <a:ext cx="1921920" cy="1691413"/>
          </a:xfrm>
          <a:custGeom>
            <a:avLst/>
            <a:gdLst/>
            <a:ahLst/>
            <a:cxnLst/>
            <a:rect r="r" b="b" t="t" l="l"/>
            <a:pathLst>
              <a:path h="1691413" w="1921920">
                <a:moveTo>
                  <a:pt x="0" y="0"/>
                </a:moveTo>
                <a:lnTo>
                  <a:pt x="1921920" y="0"/>
                </a:lnTo>
                <a:lnTo>
                  <a:pt x="1921920" y="1691413"/>
                </a:lnTo>
                <a:lnTo>
                  <a:pt x="0" y="1691413"/>
                </a:lnTo>
                <a:lnTo>
                  <a:pt x="0" y="0"/>
                </a:lnTo>
                <a:close/>
              </a:path>
            </a:pathLst>
          </a:custGeom>
          <a:blipFill>
            <a:blip r:embed="rId9"/>
            <a:stretch>
              <a:fillRect l="-6567" t="0" r="-60806" b="0"/>
            </a:stretch>
          </a:blipFill>
        </p:spPr>
      </p:sp>
      <p:sp>
        <p:nvSpPr>
          <p:cNvPr name="Freeform 26" id="26"/>
          <p:cNvSpPr/>
          <p:nvPr/>
        </p:nvSpPr>
        <p:spPr>
          <a:xfrm flipH="false" flipV="false" rot="0">
            <a:off x="8314190" y="7894819"/>
            <a:ext cx="805531" cy="1203788"/>
          </a:xfrm>
          <a:custGeom>
            <a:avLst/>
            <a:gdLst/>
            <a:ahLst/>
            <a:cxnLst/>
            <a:rect r="r" b="b" t="t" l="l"/>
            <a:pathLst>
              <a:path h="1203788" w="805531">
                <a:moveTo>
                  <a:pt x="0" y="0"/>
                </a:moveTo>
                <a:lnTo>
                  <a:pt x="805530" y="0"/>
                </a:lnTo>
                <a:lnTo>
                  <a:pt x="805530" y="1203788"/>
                </a:lnTo>
                <a:lnTo>
                  <a:pt x="0" y="1203788"/>
                </a:lnTo>
                <a:lnTo>
                  <a:pt x="0" y="0"/>
                </a:lnTo>
                <a:close/>
              </a:path>
            </a:pathLst>
          </a:custGeom>
          <a:blipFill>
            <a:blip r:embed="rId9"/>
            <a:stretch>
              <a:fillRect l="-283089" t="-20261" r="-16249" b="-20245"/>
            </a:stretch>
          </a:blipFill>
        </p:spPr>
      </p:sp>
      <p:sp>
        <p:nvSpPr>
          <p:cNvPr name="Freeform 27" id="27"/>
          <p:cNvSpPr/>
          <p:nvPr/>
        </p:nvSpPr>
        <p:spPr>
          <a:xfrm flipH="false" flipV="false" rot="0">
            <a:off x="4105775" y="6432331"/>
            <a:ext cx="2666276" cy="2666276"/>
          </a:xfrm>
          <a:custGeom>
            <a:avLst/>
            <a:gdLst/>
            <a:ahLst/>
            <a:cxnLst/>
            <a:rect r="r" b="b" t="t" l="l"/>
            <a:pathLst>
              <a:path h="2666276" w="2666276">
                <a:moveTo>
                  <a:pt x="0" y="0"/>
                </a:moveTo>
                <a:lnTo>
                  <a:pt x="2666276" y="0"/>
                </a:lnTo>
                <a:lnTo>
                  <a:pt x="2666276" y="2666276"/>
                </a:lnTo>
                <a:lnTo>
                  <a:pt x="0" y="2666276"/>
                </a:lnTo>
                <a:lnTo>
                  <a:pt x="0" y="0"/>
                </a:lnTo>
                <a:close/>
              </a:path>
            </a:pathLst>
          </a:custGeom>
          <a:blipFill>
            <a:blip r:embed="rId10"/>
            <a:stretch>
              <a:fillRect l="0" t="0" r="0" b="0"/>
            </a:stretch>
          </a:blipFill>
        </p:spPr>
      </p:sp>
      <p:sp>
        <p:nvSpPr>
          <p:cNvPr name="Freeform 28" id="28"/>
          <p:cNvSpPr/>
          <p:nvPr/>
        </p:nvSpPr>
        <p:spPr>
          <a:xfrm flipH="false" flipV="false" rot="0">
            <a:off x="11044145" y="6538299"/>
            <a:ext cx="1705806" cy="2560308"/>
          </a:xfrm>
          <a:custGeom>
            <a:avLst/>
            <a:gdLst/>
            <a:ahLst/>
            <a:cxnLst/>
            <a:rect r="r" b="b" t="t" l="l"/>
            <a:pathLst>
              <a:path h="2560308" w="1705806">
                <a:moveTo>
                  <a:pt x="0" y="0"/>
                </a:moveTo>
                <a:lnTo>
                  <a:pt x="1705805" y="0"/>
                </a:lnTo>
                <a:lnTo>
                  <a:pt x="1705805" y="2560308"/>
                </a:lnTo>
                <a:lnTo>
                  <a:pt x="0" y="2560308"/>
                </a:lnTo>
                <a:lnTo>
                  <a:pt x="0" y="0"/>
                </a:lnTo>
                <a:close/>
              </a:path>
            </a:pathLst>
          </a:custGeom>
          <a:blipFill>
            <a:blip r:embed="rId11"/>
            <a:stretch>
              <a:fillRect l="0" t="0" r="0" b="0"/>
            </a:stretch>
          </a:blipFill>
        </p:spPr>
      </p:sp>
      <p:sp>
        <p:nvSpPr>
          <p:cNvPr name="TextBox 29" id="29"/>
          <p:cNvSpPr txBox="true"/>
          <p:nvPr/>
        </p:nvSpPr>
        <p:spPr>
          <a:xfrm rot="0">
            <a:off x="274795" y="154905"/>
            <a:ext cx="4562183" cy="346088"/>
          </a:xfrm>
          <a:prstGeom prst="rect">
            <a:avLst/>
          </a:prstGeom>
        </p:spPr>
        <p:txBody>
          <a:bodyPr anchor="t" rtlCol="false" tIns="0" lIns="0" bIns="0" rIns="0">
            <a:spAutoFit/>
          </a:bodyPr>
          <a:lstStyle/>
          <a:p>
            <a:pPr algn="l">
              <a:lnSpc>
                <a:spcPts val="1429"/>
              </a:lnSpc>
            </a:pPr>
            <a:r>
              <a:rPr lang="en-US" b="true" sz="1035" spc="101">
                <a:solidFill>
                  <a:srgbClr val="231F20"/>
                </a:solidFill>
                <a:latin typeface="Montserrat Classic Bold"/>
                <a:ea typeface="Montserrat Classic Bold"/>
                <a:cs typeface="Montserrat Classic Bold"/>
                <a:sym typeface="Montserrat Classic Bold"/>
              </a:rPr>
              <a:t>DEPARTMENT OF COMPUTER SCIENCE AND ENGINEERING</a:t>
            </a:r>
          </a:p>
          <a:p>
            <a:pPr algn="l" marL="0" indent="0" lvl="0">
              <a:lnSpc>
                <a:spcPts val="1429"/>
              </a:lnSpc>
              <a:spcBef>
                <a:spcPct val="0"/>
              </a:spcBef>
            </a:pPr>
            <a:r>
              <a:rPr lang="en-US" b="true" sz="1035" spc="101">
                <a:solidFill>
                  <a:srgbClr val="231F20"/>
                </a:solidFill>
                <a:latin typeface="Montserrat Classic Bold"/>
                <a:ea typeface="Montserrat Classic Bold"/>
                <a:cs typeface="Montserrat Classic Bold"/>
                <a:sym typeface="Montserrat Classic Bold"/>
              </a:rPr>
              <a:t>JORHAT ENGINEERING COLLEGE</a:t>
            </a:r>
          </a:p>
        </p:txBody>
      </p:sp>
      <p:sp>
        <p:nvSpPr>
          <p:cNvPr name="TextBox 30" id="30"/>
          <p:cNvSpPr txBox="true"/>
          <p:nvPr/>
        </p:nvSpPr>
        <p:spPr>
          <a:xfrm rot="0">
            <a:off x="4640090" y="5624280"/>
            <a:ext cx="1551792" cy="297826"/>
          </a:xfrm>
          <a:prstGeom prst="rect">
            <a:avLst/>
          </a:prstGeom>
        </p:spPr>
        <p:txBody>
          <a:bodyPr anchor="t" rtlCol="false" tIns="0" lIns="0" bIns="0" rIns="0">
            <a:spAutoFit/>
          </a:bodyPr>
          <a:lstStyle/>
          <a:p>
            <a:pPr algn="ctr">
              <a:lnSpc>
                <a:spcPts val="2484"/>
              </a:lnSpc>
              <a:spcBef>
                <a:spcPct val="0"/>
              </a:spcBef>
            </a:pPr>
            <a:r>
              <a:rPr lang="en-US" b="true" sz="1774">
                <a:solidFill>
                  <a:srgbClr val="145DA0"/>
                </a:solidFill>
                <a:latin typeface="DM Sans Bold"/>
                <a:ea typeface="DM Sans Bold"/>
                <a:cs typeface="DM Sans Bold"/>
                <a:sym typeface="DM Sans Bold"/>
              </a:rPr>
              <a:t>ESP 32</a:t>
            </a:r>
          </a:p>
        </p:txBody>
      </p:sp>
      <p:sp>
        <p:nvSpPr>
          <p:cNvPr name="TextBox 31" id="31"/>
          <p:cNvSpPr txBox="true"/>
          <p:nvPr/>
        </p:nvSpPr>
        <p:spPr>
          <a:xfrm rot="0">
            <a:off x="11044145" y="5620951"/>
            <a:ext cx="1551792" cy="297826"/>
          </a:xfrm>
          <a:prstGeom prst="rect">
            <a:avLst/>
          </a:prstGeom>
        </p:spPr>
        <p:txBody>
          <a:bodyPr anchor="t" rtlCol="false" tIns="0" lIns="0" bIns="0" rIns="0">
            <a:spAutoFit/>
          </a:bodyPr>
          <a:lstStyle/>
          <a:p>
            <a:pPr algn="ctr">
              <a:lnSpc>
                <a:spcPts val="2484"/>
              </a:lnSpc>
              <a:spcBef>
                <a:spcPct val="0"/>
              </a:spcBef>
            </a:pPr>
            <a:r>
              <a:rPr lang="en-US" b="true" sz="1774">
                <a:solidFill>
                  <a:srgbClr val="145DA0"/>
                </a:solidFill>
                <a:latin typeface="DM Sans Bold"/>
                <a:ea typeface="DM Sans Bold"/>
                <a:cs typeface="DM Sans Bold"/>
                <a:sym typeface="DM Sans Bold"/>
              </a:rPr>
              <a:t>MY SQL</a:t>
            </a:r>
          </a:p>
        </p:txBody>
      </p:sp>
      <p:sp>
        <p:nvSpPr>
          <p:cNvPr name="TextBox 32" id="32"/>
          <p:cNvSpPr txBox="true"/>
          <p:nvPr/>
        </p:nvSpPr>
        <p:spPr>
          <a:xfrm rot="0">
            <a:off x="7463606" y="5620951"/>
            <a:ext cx="2480221" cy="297826"/>
          </a:xfrm>
          <a:prstGeom prst="rect">
            <a:avLst/>
          </a:prstGeom>
        </p:spPr>
        <p:txBody>
          <a:bodyPr anchor="t" rtlCol="false" tIns="0" lIns="0" bIns="0" rIns="0">
            <a:spAutoFit/>
          </a:bodyPr>
          <a:lstStyle/>
          <a:p>
            <a:pPr algn="ctr">
              <a:lnSpc>
                <a:spcPts val="2484"/>
              </a:lnSpc>
              <a:spcBef>
                <a:spcPct val="0"/>
              </a:spcBef>
            </a:pPr>
            <a:r>
              <a:rPr lang="en-US" b="true" sz="1774">
                <a:solidFill>
                  <a:srgbClr val="145DA0"/>
                </a:solidFill>
                <a:latin typeface="DM Sans Bold"/>
                <a:ea typeface="DM Sans Bold"/>
                <a:cs typeface="DM Sans Bold"/>
                <a:sym typeface="DM Sans Bold"/>
              </a:rPr>
              <a:t>ULTRASONIC SENSOR</a:t>
            </a:r>
          </a:p>
        </p:txBody>
      </p:sp>
      <p:sp>
        <p:nvSpPr>
          <p:cNvPr name="TextBox 33" id="33"/>
          <p:cNvSpPr txBox="true"/>
          <p:nvPr/>
        </p:nvSpPr>
        <p:spPr>
          <a:xfrm rot="0">
            <a:off x="4640090" y="9154221"/>
            <a:ext cx="1551792" cy="297826"/>
          </a:xfrm>
          <a:prstGeom prst="rect">
            <a:avLst/>
          </a:prstGeom>
        </p:spPr>
        <p:txBody>
          <a:bodyPr anchor="t" rtlCol="false" tIns="0" lIns="0" bIns="0" rIns="0">
            <a:spAutoFit/>
          </a:bodyPr>
          <a:lstStyle/>
          <a:p>
            <a:pPr algn="ctr">
              <a:lnSpc>
                <a:spcPts val="2484"/>
              </a:lnSpc>
              <a:spcBef>
                <a:spcPct val="0"/>
              </a:spcBef>
            </a:pPr>
            <a:r>
              <a:rPr lang="en-US" b="true" sz="1774">
                <a:solidFill>
                  <a:srgbClr val="145DA0"/>
                </a:solidFill>
                <a:latin typeface="DM Sans Bold"/>
                <a:ea typeface="DM Sans Bold"/>
                <a:cs typeface="DM Sans Bold"/>
                <a:sym typeface="DM Sans Bold"/>
              </a:rPr>
              <a:t>NODE JS</a:t>
            </a:r>
          </a:p>
        </p:txBody>
      </p:sp>
      <p:sp>
        <p:nvSpPr>
          <p:cNvPr name="TextBox 34" id="34"/>
          <p:cNvSpPr txBox="true"/>
          <p:nvPr/>
        </p:nvSpPr>
        <p:spPr>
          <a:xfrm rot="0">
            <a:off x="11044145" y="9150892"/>
            <a:ext cx="1551792" cy="297826"/>
          </a:xfrm>
          <a:prstGeom prst="rect">
            <a:avLst/>
          </a:prstGeom>
        </p:spPr>
        <p:txBody>
          <a:bodyPr anchor="t" rtlCol="false" tIns="0" lIns="0" bIns="0" rIns="0">
            <a:spAutoFit/>
          </a:bodyPr>
          <a:lstStyle/>
          <a:p>
            <a:pPr algn="ctr">
              <a:lnSpc>
                <a:spcPts val="2484"/>
              </a:lnSpc>
              <a:spcBef>
                <a:spcPct val="0"/>
              </a:spcBef>
            </a:pPr>
            <a:r>
              <a:rPr lang="en-US" b="true" sz="1774">
                <a:solidFill>
                  <a:srgbClr val="145DA0"/>
                </a:solidFill>
                <a:latin typeface="DM Sans Bold"/>
                <a:ea typeface="DM Sans Bold"/>
                <a:cs typeface="DM Sans Bold"/>
                <a:sym typeface="DM Sans Bold"/>
              </a:rPr>
              <a:t>FIGMA</a:t>
            </a:r>
          </a:p>
        </p:txBody>
      </p:sp>
      <p:sp>
        <p:nvSpPr>
          <p:cNvPr name="TextBox 35" id="35"/>
          <p:cNvSpPr txBox="true"/>
          <p:nvPr/>
        </p:nvSpPr>
        <p:spPr>
          <a:xfrm rot="0">
            <a:off x="7295880" y="9150892"/>
            <a:ext cx="2815674" cy="297826"/>
          </a:xfrm>
          <a:prstGeom prst="rect">
            <a:avLst/>
          </a:prstGeom>
        </p:spPr>
        <p:txBody>
          <a:bodyPr anchor="t" rtlCol="false" tIns="0" lIns="0" bIns="0" rIns="0">
            <a:spAutoFit/>
          </a:bodyPr>
          <a:lstStyle/>
          <a:p>
            <a:pPr algn="ctr">
              <a:lnSpc>
                <a:spcPts val="2484"/>
              </a:lnSpc>
              <a:spcBef>
                <a:spcPct val="0"/>
              </a:spcBef>
            </a:pPr>
            <a:r>
              <a:rPr lang="en-US" b="true" sz="1774">
                <a:solidFill>
                  <a:srgbClr val="145DA0"/>
                </a:solidFill>
                <a:latin typeface="DM Sans Bold"/>
                <a:ea typeface="DM Sans Bold"/>
                <a:cs typeface="DM Sans Bold"/>
                <a:sym typeface="DM Sans Bold"/>
              </a:rPr>
              <a:t>HTML, CSS, JAVASCRIPT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787751" y="2353815"/>
            <a:ext cx="19865475" cy="7933185"/>
          </a:xfrm>
          <a:custGeom>
            <a:avLst/>
            <a:gdLst/>
            <a:ahLst/>
            <a:cxnLst/>
            <a:rect r="r" b="b" t="t" l="l"/>
            <a:pathLst>
              <a:path h="7933185" w="19865475">
                <a:moveTo>
                  <a:pt x="0" y="0"/>
                </a:moveTo>
                <a:lnTo>
                  <a:pt x="19865475" y="0"/>
                </a:lnTo>
                <a:lnTo>
                  <a:pt x="19865475" y="7933185"/>
                </a:lnTo>
                <a:lnTo>
                  <a:pt x="0" y="7933185"/>
                </a:lnTo>
                <a:lnTo>
                  <a:pt x="0" y="0"/>
                </a:lnTo>
                <a:close/>
              </a:path>
            </a:pathLst>
          </a:custGeom>
          <a:blipFill>
            <a:blip r:embed="rId3"/>
            <a:stretch>
              <a:fillRect l="0" t="0" r="0" b="0"/>
            </a:stretch>
          </a:blipFill>
        </p:spPr>
      </p:sp>
      <p:grpSp>
        <p:nvGrpSpPr>
          <p:cNvPr name="Group 4" id="4"/>
          <p:cNvGrpSpPr/>
          <p:nvPr/>
        </p:nvGrpSpPr>
        <p:grpSpPr>
          <a:xfrm rot="0">
            <a:off x="14464292" y="2454050"/>
            <a:ext cx="3546861" cy="3524695"/>
            <a:chOff x="0" y="0"/>
            <a:chExt cx="1279723" cy="1271725"/>
          </a:xfrm>
        </p:grpSpPr>
        <p:sp>
          <p:nvSpPr>
            <p:cNvPr name="Freeform 5" id="5"/>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alpha val="80000"/>
              </a:srgbClr>
            </a:solidFill>
          </p:spPr>
        </p:sp>
        <p:sp>
          <p:nvSpPr>
            <p:cNvPr name="TextBox 6" id="6"/>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7" id="7"/>
          <p:cNvGrpSpPr/>
          <p:nvPr/>
        </p:nvGrpSpPr>
        <p:grpSpPr>
          <a:xfrm rot="0">
            <a:off x="7370569" y="2455130"/>
            <a:ext cx="3546861" cy="3524695"/>
            <a:chOff x="0" y="0"/>
            <a:chExt cx="1279723" cy="1271725"/>
          </a:xfrm>
        </p:grpSpPr>
        <p:sp>
          <p:nvSpPr>
            <p:cNvPr name="Freeform 8" id="8"/>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alpha val="80000"/>
              </a:srgbClr>
            </a:solidFill>
          </p:spPr>
        </p:sp>
        <p:sp>
          <p:nvSpPr>
            <p:cNvPr name="TextBox 9" id="9"/>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0" id="10"/>
          <p:cNvGrpSpPr/>
          <p:nvPr/>
        </p:nvGrpSpPr>
        <p:grpSpPr>
          <a:xfrm rot="0">
            <a:off x="276846" y="2455130"/>
            <a:ext cx="3546861" cy="3524695"/>
            <a:chOff x="0" y="0"/>
            <a:chExt cx="1279723" cy="1271725"/>
          </a:xfrm>
        </p:grpSpPr>
        <p:sp>
          <p:nvSpPr>
            <p:cNvPr name="Freeform 11" id="11"/>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alpha val="80000"/>
              </a:srgbClr>
            </a:solidFill>
          </p:spPr>
        </p:sp>
        <p:sp>
          <p:nvSpPr>
            <p:cNvPr name="TextBox 12" id="12"/>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3" id="13"/>
          <p:cNvGrpSpPr/>
          <p:nvPr/>
        </p:nvGrpSpPr>
        <p:grpSpPr>
          <a:xfrm rot="0">
            <a:off x="-224419" y="-1349021"/>
            <a:ext cx="2094695" cy="2377721"/>
            <a:chOff x="0" y="0"/>
            <a:chExt cx="551689" cy="626231"/>
          </a:xfrm>
        </p:grpSpPr>
        <p:sp>
          <p:nvSpPr>
            <p:cNvPr name="Freeform 14" id="14"/>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15" id="15"/>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3823708" y="5978745"/>
            <a:ext cx="3546861" cy="3524695"/>
            <a:chOff x="0" y="0"/>
            <a:chExt cx="1279723" cy="1271725"/>
          </a:xfrm>
        </p:grpSpPr>
        <p:sp>
          <p:nvSpPr>
            <p:cNvPr name="Freeform 17" id="17"/>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alpha val="80000"/>
              </a:srgbClr>
            </a:solidFill>
          </p:spPr>
        </p:sp>
        <p:sp>
          <p:nvSpPr>
            <p:cNvPr name="TextBox 18" id="18"/>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9" id="19"/>
          <p:cNvGrpSpPr/>
          <p:nvPr/>
        </p:nvGrpSpPr>
        <p:grpSpPr>
          <a:xfrm rot="0">
            <a:off x="10917431" y="5979825"/>
            <a:ext cx="3546861" cy="3524695"/>
            <a:chOff x="0" y="0"/>
            <a:chExt cx="1279723" cy="1271725"/>
          </a:xfrm>
        </p:grpSpPr>
        <p:sp>
          <p:nvSpPr>
            <p:cNvPr name="Freeform 20" id="20"/>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alpha val="80000"/>
              </a:srgbClr>
            </a:solidFill>
          </p:spPr>
        </p:sp>
        <p:sp>
          <p:nvSpPr>
            <p:cNvPr name="TextBox 21" id="21"/>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TextBox 22" id="22"/>
          <p:cNvSpPr txBox="true"/>
          <p:nvPr/>
        </p:nvSpPr>
        <p:spPr>
          <a:xfrm rot="0">
            <a:off x="1547589" y="933450"/>
            <a:ext cx="8571515" cy="996725"/>
          </a:xfrm>
          <a:prstGeom prst="rect">
            <a:avLst/>
          </a:prstGeom>
        </p:spPr>
        <p:txBody>
          <a:bodyPr anchor="t" rtlCol="false" tIns="0" lIns="0" bIns="0" rIns="0">
            <a:spAutoFit/>
          </a:bodyPr>
          <a:lstStyle/>
          <a:p>
            <a:pPr algn="ctr" marL="0" indent="0" lvl="0">
              <a:lnSpc>
                <a:spcPts val="8192"/>
              </a:lnSpc>
              <a:spcBef>
                <a:spcPct val="0"/>
              </a:spcBef>
            </a:pPr>
            <a:r>
              <a:rPr lang="en-US" b="true" sz="5936" spc="581">
                <a:solidFill>
                  <a:srgbClr val="231F20"/>
                </a:solidFill>
                <a:latin typeface="Oswald Bold"/>
                <a:ea typeface="Oswald Bold"/>
                <a:cs typeface="Oswald Bold"/>
                <a:sym typeface="Oswald Bold"/>
              </a:rPr>
              <a:t>TECHNICAL FEATURES</a:t>
            </a:r>
          </a:p>
        </p:txBody>
      </p:sp>
      <p:sp>
        <p:nvSpPr>
          <p:cNvPr name="TextBox 23" id="23"/>
          <p:cNvSpPr txBox="true"/>
          <p:nvPr/>
        </p:nvSpPr>
        <p:spPr>
          <a:xfrm rot="0">
            <a:off x="527032" y="2923681"/>
            <a:ext cx="3054862" cy="1761692"/>
          </a:xfrm>
          <a:prstGeom prst="rect">
            <a:avLst/>
          </a:prstGeom>
        </p:spPr>
        <p:txBody>
          <a:bodyPr anchor="t" rtlCol="false" tIns="0" lIns="0" bIns="0" rIns="0">
            <a:spAutoFit/>
          </a:bodyPr>
          <a:lstStyle/>
          <a:p>
            <a:pPr algn="ctr">
              <a:lnSpc>
                <a:spcPts val="2326"/>
              </a:lnSpc>
            </a:pPr>
            <a:r>
              <a:rPr lang="en-US" sz="1685" spc="165">
                <a:solidFill>
                  <a:srgbClr val="FFFBFB"/>
                </a:solidFill>
                <a:latin typeface="DM Sans"/>
                <a:ea typeface="DM Sans"/>
                <a:cs typeface="DM Sans"/>
                <a:sym typeface="DM Sans"/>
              </a:rPr>
              <a:t> The system architecture supports the addition of multiple parking lots across diverse locations, with real-time synchronization of data.</a:t>
            </a:r>
          </a:p>
        </p:txBody>
      </p:sp>
      <p:sp>
        <p:nvSpPr>
          <p:cNvPr name="TextBox 24" id="24"/>
          <p:cNvSpPr txBox="true"/>
          <p:nvPr/>
        </p:nvSpPr>
        <p:spPr>
          <a:xfrm rot="0">
            <a:off x="7614182" y="2923681"/>
            <a:ext cx="3054862" cy="1761692"/>
          </a:xfrm>
          <a:prstGeom prst="rect">
            <a:avLst/>
          </a:prstGeom>
        </p:spPr>
        <p:txBody>
          <a:bodyPr anchor="t" rtlCol="false" tIns="0" lIns="0" bIns="0" rIns="0">
            <a:spAutoFit/>
          </a:bodyPr>
          <a:lstStyle/>
          <a:p>
            <a:pPr algn="ctr">
              <a:lnSpc>
                <a:spcPts val="2326"/>
              </a:lnSpc>
            </a:pPr>
            <a:r>
              <a:rPr lang="en-US" sz="1685" spc="165">
                <a:solidFill>
                  <a:srgbClr val="FFFBFB"/>
                </a:solidFill>
                <a:latin typeface="DM Sans"/>
                <a:ea typeface="DM Sans"/>
                <a:cs typeface="DM Sans"/>
                <a:sym typeface="DM Sans"/>
              </a:rPr>
              <a:t>Modular design allows easy integration of future features like auto matic billing, advanced analytics, and mobile application support.</a:t>
            </a:r>
          </a:p>
        </p:txBody>
      </p:sp>
      <p:sp>
        <p:nvSpPr>
          <p:cNvPr name="TextBox 25" id="25"/>
          <p:cNvSpPr txBox="true"/>
          <p:nvPr/>
        </p:nvSpPr>
        <p:spPr>
          <a:xfrm rot="0">
            <a:off x="14708079" y="2922601"/>
            <a:ext cx="3054862" cy="1466417"/>
          </a:xfrm>
          <a:prstGeom prst="rect">
            <a:avLst/>
          </a:prstGeom>
        </p:spPr>
        <p:txBody>
          <a:bodyPr anchor="t" rtlCol="false" tIns="0" lIns="0" bIns="0" rIns="0">
            <a:spAutoFit/>
          </a:bodyPr>
          <a:lstStyle/>
          <a:p>
            <a:pPr algn="ctr">
              <a:lnSpc>
                <a:spcPts val="2326"/>
              </a:lnSpc>
            </a:pPr>
            <a:r>
              <a:rPr lang="en-US" sz="1685" spc="165">
                <a:solidFill>
                  <a:srgbClr val="FFFBFB"/>
                </a:solidFill>
                <a:latin typeface="DM Sans"/>
                <a:ea typeface="DM Sans"/>
                <a:cs typeface="DM Sans"/>
                <a:sym typeface="DM Sans"/>
              </a:rPr>
              <a:t> ESP32 and ultrasonic sensors are designed to operate reliably in var ious environmental conditions.</a:t>
            </a:r>
          </a:p>
        </p:txBody>
      </p:sp>
      <p:sp>
        <p:nvSpPr>
          <p:cNvPr name="TextBox 26" id="26"/>
          <p:cNvSpPr txBox="true"/>
          <p:nvPr/>
        </p:nvSpPr>
        <p:spPr>
          <a:xfrm rot="0">
            <a:off x="767628" y="5133160"/>
            <a:ext cx="2565299" cy="447463"/>
          </a:xfrm>
          <a:prstGeom prst="rect">
            <a:avLst/>
          </a:prstGeom>
        </p:spPr>
        <p:txBody>
          <a:bodyPr anchor="t" rtlCol="false" tIns="0" lIns="0" bIns="0" rIns="0">
            <a:spAutoFit/>
          </a:bodyPr>
          <a:lstStyle/>
          <a:p>
            <a:pPr algn="ctr" marL="0" indent="0" lvl="0">
              <a:lnSpc>
                <a:spcPts val="3629"/>
              </a:lnSpc>
              <a:spcBef>
                <a:spcPct val="0"/>
              </a:spcBef>
            </a:pPr>
            <a:r>
              <a:rPr lang="en-US" sz="2630" spc="257">
                <a:solidFill>
                  <a:srgbClr val="FDFBFB"/>
                </a:solidFill>
                <a:latin typeface="Oswald"/>
                <a:ea typeface="Oswald"/>
                <a:cs typeface="Oswald"/>
                <a:sym typeface="Oswald"/>
              </a:rPr>
              <a:t>SCALABILITY</a:t>
            </a:r>
          </a:p>
        </p:txBody>
      </p:sp>
      <p:sp>
        <p:nvSpPr>
          <p:cNvPr name="TextBox 27" id="27"/>
          <p:cNvSpPr txBox="true"/>
          <p:nvPr/>
        </p:nvSpPr>
        <p:spPr>
          <a:xfrm rot="0">
            <a:off x="7862337" y="5133160"/>
            <a:ext cx="2565299" cy="447463"/>
          </a:xfrm>
          <a:prstGeom prst="rect">
            <a:avLst/>
          </a:prstGeom>
        </p:spPr>
        <p:txBody>
          <a:bodyPr anchor="t" rtlCol="false" tIns="0" lIns="0" bIns="0" rIns="0">
            <a:spAutoFit/>
          </a:bodyPr>
          <a:lstStyle/>
          <a:p>
            <a:pPr algn="ctr" marL="0" indent="0" lvl="0">
              <a:lnSpc>
                <a:spcPts val="3629"/>
              </a:lnSpc>
              <a:spcBef>
                <a:spcPct val="0"/>
              </a:spcBef>
            </a:pPr>
            <a:r>
              <a:rPr lang="en-US" sz="2630" spc="257">
                <a:solidFill>
                  <a:srgbClr val="FDFBFB"/>
                </a:solidFill>
                <a:latin typeface="Oswald"/>
                <a:ea typeface="Oswald"/>
                <a:cs typeface="Oswald"/>
                <a:sym typeface="Oswald"/>
              </a:rPr>
              <a:t>FLEXIBILITY</a:t>
            </a:r>
          </a:p>
        </p:txBody>
      </p:sp>
      <p:sp>
        <p:nvSpPr>
          <p:cNvPr name="TextBox 28" id="28"/>
          <p:cNvSpPr txBox="true"/>
          <p:nvPr/>
        </p:nvSpPr>
        <p:spPr>
          <a:xfrm rot="0">
            <a:off x="14959852" y="5132079"/>
            <a:ext cx="2565299" cy="447463"/>
          </a:xfrm>
          <a:prstGeom prst="rect">
            <a:avLst/>
          </a:prstGeom>
        </p:spPr>
        <p:txBody>
          <a:bodyPr anchor="t" rtlCol="false" tIns="0" lIns="0" bIns="0" rIns="0">
            <a:spAutoFit/>
          </a:bodyPr>
          <a:lstStyle/>
          <a:p>
            <a:pPr algn="ctr" marL="0" indent="0" lvl="0">
              <a:lnSpc>
                <a:spcPts val="3629"/>
              </a:lnSpc>
              <a:spcBef>
                <a:spcPct val="0"/>
              </a:spcBef>
            </a:pPr>
            <a:r>
              <a:rPr lang="en-US" sz="2630" spc="257">
                <a:solidFill>
                  <a:srgbClr val="FDFBFB"/>
                </a:solidFill>
                <a:latin typeface="Oswald"/>
                <a:ea typeface="Oswald"/>
                <a:cs typeface="Oswald"/>
                <a:sym typeface="Oswald"/>
              </a:rPr>
              <a:t>DURABILITY</a:t>
            </a:r>
          </a:p>
        </p:txBody>
      </p:sp>
      <p:sp>
        <p:nvSpPr>
          <p:cNvPr name="TextBox 29" id="29"/>
          <p:cNvSpPr txBox="true"/>
          <p:nvPr/>
        </p:nvSpPr>
        <p:spPr>
          <a:xfrm rot="0">
            <a:off x="274795" y="154905"/>
            <a:ext cx="4562183" cy="346088"/>
          </a:xfrm>
          <a:prstGeom prst="rect">
            <a:avLst/>
          </a:prstGeom>
        </p:spPr>
        <p:txBody>
          <a:bodyPr anchor="t" rtlCol="false" tIns="0" lIns="0" bIns="0" rIns="0">
            <a:spAutoFit/>
          </a:bodyPr>
          <a:lstStyle/>
          <a:p>
            <a:pPr algn="l">
              <a:lnSpc>
                <a:spcPts val="1429"/>
              </a:lnSpc>
            </a:pPr>
            <a:r>
              <a:rPr lang="en-US" b="true" sz="1035" spc="101">
                <a:solidFill>
                  <a:srgbClr val="231F20"/>
                </a:solidFill>
                <a:latin typeface="Montserrat Classic Bold"/>
                <a:ea typeface="Montserrat Classic Bold"/>
                <a:cs typeface="Montserrat Classic Bold"/>
                <a:sym typeface="Montserrat Classic Bold"/>
              </a:rPr>
              <a:t>DEPARTMENT OF COMPUTER SCIENCE AND ENGINEERING</a:t>
            </a:r>
          </a:p>
          <a:p>
            <a:pPr algn="l" marL="0" indent="0" lvl="0">
              <a:lnSpc>
                <a:spcPts val="1429"/>
              </a:lnSpc>
              <a:spcBef>
                <a:spcPct val="0"/>
              </a:spcBef>
            </a:pPr>
            <a:r>
              <a:rPr lang="en-US" b="true" sz="1035" spc="101">
                <a:solidFill>
                  <a:srgbClr val="231F20"/>
                </a:solidFill>
                <a:latin typeface="Montserrat Classic Bold"/>
                <a:ea typeface="Montserrat Classic Bold"/>
                <a:cs typeface="Montserrat Classic Bold"/>
                <a:sym typeface="Montserrat Classic Bold"/>
              </a:rPr>
              <a:t>JORHAT ENGINEERING COLLEGE</a:t>
            </a:r>
          </a:p>
        </p:txBody>
      </p:sp>
      <p:sp>
        <p:nvSpPr>
          <p:cNvPr name="TextBox 30" id="30"/>
          <p:cNvSpPr txBox="true"/>
          <p:nvPr/>
        </p:nvSpPr>
        <p:spPr>
          <a:xfrm rot="0">
            <a:off x="4067321" y="6447296"/>
            <a:ext cx="3054862" cy="1466417"/>
          </a:xfrm>
          <a:prstGeom prst="rect">
            <a:avLst/>
          </a:prstGeom>
        </p:spPr>
        <p:txBody>
          <a:bodyPr anchor="t" rtlCol="false" tIns="0" lIns="0" bIns="0" rIns="0">
            <a:spAutoFit/>
          </a:bodyPr>
          <a:lstStyle/>
          <a:p>
            <a:pPr algn="ctr">
              <a:lnSpc>
                <a:spcPts val="2326"/>
              </a:lnSpc>
            </a:pPr>
            <a:r>
              <a:rPr lang="en-US" sz="1685" spc="165">
                <a:solidFill>
                  <a:srgbClr val="FFFBFB"/>
                </a:solidFill>
                <a:latin typeface="DM Sans"/>
                <a:ea typeface="DM Sans"/>
                <a:cs typeface="DM Sans"/>
                <a:sym typeface="DM Sans"/>
              </a:rPr>
              <a:t>Ensures accurate and synchronized data transmission between hard ware components and the server.</a:t>
            </a:r>
          </a:p>
        </p:txBody>
      </p:sp>
      <p:sp>
        <p:nvSpPr>
          <p:cNvPr name="TextBox 31" id="31"/>
          <p:cNvSpPr txBox="true"/>
          <p:nvPr/>
        </p:nvSpPr>
        <p:spPr>
          <a:xfrm rot="0">
            <a:off x="4315476" y="8656774"/>
            <a:ext cx="2565299" cy="447463"/>
          </a:xfrm>
          <a:prstGeom prst="rect">
            <a:avLst/>
          </a:prstGeom>
        </p:spPr>
        <p:txBody>
          <a:bodyPr anchor="t" rtlCol="false" tIns="0" lIns="0" bIns="0" rIns="0">
            <a:spAutoFit/>
          </a:bodyPr>
          <a:lstStyle/>
          <a:p>
            <a:pPr algn="ctr" marL="0" indent="0" lvl="0">
              <a:lnSpc>
                <a:spcPts val="3629"/>
              </a:lnSpc>
              <a:spcBef>
                <a:spcPct val="0"/>
              </a:spcBef>
            </a:pPr>
            <a:r>
              <a:rPr lang="en-US" sz="2630" spc="257">
                <a:solidFill>
                  <a:srgbClr val="FDFBFB"/>
                </a:solidFill>
                <a:latin typeface="Oswald"/>
                <a:ea typeface="Oswald"/>
                <a:cs typeface="Oswald"/>
                <a:sym typeface="Oswald"/>
              </a:rPr>
              <a:t>CONSISTENCY</a:t>
            </a:r>
          </a:p>
        </p:txBody>
      </p:sp>
      <p:sp>
        <p:nvSpPr>
          <p:cNvPr name="TextBox 32" id="32"/>
          <p:cNvSpPr txBox="true"/>
          <p:nvPr/>
        </p:nvSpPr>
        <p:spPr>
          <a:xfrm rot="0">
            <a:off x="11161217" y="6448376"/>
            <a:ext cx="3054862" cy="1761692"/>
          </a:xfrm>
          <a:prstGeom prst="rect">
            <a:avLst/>
          </a:prstGeom>
        </p:spPr>
        <p:txBody>
          <a:bodyPr anchor="t" rtlCol="false" tIns="0" lIns="0" bIns="0" rIns="0">
            <a:spAutoFit/>
          </a:bodyPr>
          <a:lstStyle/>
          <a:p>
            <a:pPr algn="ctr">
              <a:lnSpc>
                <a:spcPts val="2326"/>
              </a:lnSpc>
            </a:pPr>
            <a:r>
              <a:rPr lang="en-US" sz="1685" spc="165">
                <a:solidFill>
                  <a:srgbClr val="FFFBFB"/>
                </a:solidFill>
                <a:latin typeface="DM Sans"/>
                <a:ea typeface="DM Sans"/>
                <a:cs typeface="DM Sans"/>
                <a:sym typeface="DM Sans"/>
              </a:rPr>
              <a:t> MySQL database adheres to atomicity, consistency, isolation, and durability, ensuring reliable data transactions.</a:t>
            </a:r>
          </a:p>
        </p:txBody>
      </p:sp>
      <p:sp>
        <p:nvSpPr>
          <p:cNvPr name="TextBox 33" id="33"/>
          <p:cNvSpPr txBox="true"/>
          <p:nvPr/>
        </p:nvSpPr>
        <p:spPr>
          <a:xfrm rot="0">
            <a:off x="11401813" y="8426794"/>
            <a:ext cx="2565299" cy="907422"/>
          </a:xfrm>
          <a:prstGeom prst="rect">
            <a:avLst/>
          </a:prstGeom>
        </p:spPr>
        <p:txBody>
          <a:bodyPr anchor="t" rtlCol="false" tIns="0" lIns="0" bIns="0" rIns="0">
            <a:spAutoFit/>
          </a:bodyPr>
          <a:lstStyle/>
          <a:p>
            <a:pPr algn="ctr" marL="0" indent="0" lvl="0">
              <a:lnSpc>
                <a:spcPts val="3629"/>
              </a:lnSpc>
              <a:spcBef>
                <a:spcPct val="0"/>
              </a:spcBef>
            </a:pPr>
            <a:r>
              <a:rPr lang="en-US" sz="2630" spc="257">
                <a:solidFill>
                  <a:srgbClr val="FDFBFB"/>
                </a:solidFill>
                <a:latin typeface="Oswald"/>
                <a:ea typeface="Oswald"/>
                <a:cs typeface="Oswald"/>
                <a:sym typeface="Oswald"/>
              </a:rPr>
              <a:t>ACID PROPERTIES</a:t>
            </a:r>
          </a:p>
        </p:txBody>
      </p:sp>
      <p:sp>
        <p:nvSpPr>
          <p:cNvPr name="Freeform 34" id="34"/>
          <p:cNvSpPr/>
          <p:nvPr/>
        </p:nvSpPr>
        <p:spPr>
          <a:xfrm flipH="false" flipV="false" rot="0">
            <a:off x="7370569" y="8924210"/>
            <a:ext cx="3790648" cy="668180"/>
          </a:xfrm>
          <a:custGeom>
            <a:avLst/>
            <a:gdLst/>
            <a:ahLst/>
            <a:cxnLst/>
            <a:rect r="r" b="b" t="t" l="l"/>
            <a:pathLst>
              <a:path h="668180" w="3790648">
                <a:moveTo>
                  <a:pt x="0" y="0"/>
                </a:moveTo>
                <a:lnTo>
                  <a:pt x="3790648" y="0"/>
                </a:lnTo>
                <a:lnTo>
                  <a:pt x="3790648" y="668180"/>
                </a:lnTo>
                <a:lnTo>
                  <a:pt x="0" y="668180"/>
                </a:lnTo>
                <a:lnTo>
                  <a:pt x="0" y="0"/>
                </a:lnTo>
                <a:close/>
              </a:path>
            </a:pathLst>
          </a:custGeom>
          <a:blipFill>
            <a:blip r:embed="rId3"/>
            <a:stretch>
              <a:fillRect l="-223999" t="-1087282" r="-200065"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0" y="2202100"/>
            <a:ext cx="18288000" cy="8084900"/>
          </a:xfrm>
          <a:custGeom>
            <a:avLst/>
            <a:gdLst/>
            <a:ahLst/>
            <a:cxnLst/>
            <a:rect r="r" b="b" t="t" l="l"/>
            <a:pathLst>
              <a:path h="8084900" w="18288000">
                <a:moveTo>
                  <a:pt x="0" y="0"/>
                </a:moveTo>
                <a:lnTo>
                  <a:pt x="18288000" y="0"/>
                </a:lnTo>
                <a:lnTo>
                  <a:pt x="18288000" y="8084900"/>
                </a:lnTo>
                <a:lnTo>
                  <a:pt x="0" y="8084900"/>
                </a:lnTo>
                <a:lnTo>
                  <a:pt x="0" y="0"/>
                </a:lnTo>
                <a:close/>
              </a:path>
            </a:pathLst>
          </a:custGeom>
          <a:blipFill>
            <a:blip r:embed="rId3"/>
            <a:stretch>
              <a:fillRect l="0" t="-49635" r="0" b="-22398"/>
            </a:stretch>
          </a:blipFill>
        </p:spPr>
      </p:sp>
      <p:grpSp>
        <p:nvGrpSpPr>
          <p:cNvPr name="Group 4" id="4"/>
          <p:cNvGrpSpPr/>
          <p:nvPr/>
        </p:nvGrpSpPr>
        <p:grpSpPr>
          <a:xfrm rot="0">
            <a:off x="14464292" y="2454050"/>
            <a:ext cx="3546861" cy="3524695"/>
            <a:chOff x="0" y="0"/>
            <a:chExt cx="1279723" cy="1271725"/>
          </a:xfrm>
        </p:grpSpPr>
        <p:sp>
          <p:nvSpPr>
            <p:cNvPr name="Freeform 5" id="5"/>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alpha val="80000"/>
              </a:srgbClr>
            </a:solidFill>
          </p:spPr>
        </p:sp>
        <p:sp>
          <p:nvSpPr>
            <p:cNvPr name="TextBox 6" id="6"/>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7" id="7"/>
          <p:cNvGrpSpPr/>
          <p:nvPr/>
        </p:nvGrpSpPr>
        <p:grpSpPr>
          <a:xfrm rot="0">
            <a:off x="7370569" y="2455130"/>
            <a:ext cx="3546861" cy="3524695"/>
            <a:chOff x="0" y="0"/>
            <a:chExt cx="1279723" cy="1271725"/>
          </a:xfrm>
        </p:grpSpPr>
        <p:sp>
          <p:nvSpPr>
            <p:cNvPr name="Freeform 8" id="8"/>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alpha val="80000"/>
              </a:srgbClr>
            </a:solidFill>
          </p:spPr>
        </p:sp>
        <p:sp>
          <p:nvSpPr>
            <p:cNvPr name="TextBox 9" id="9"/>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0" id="10"/>
          <p:cNvGrpSpPr/>
          <p:nvPr/>
        </p:nvGrpSpPr>
        <p:grpSpPr>
          <a:xfrm rot="0">
            <a:off x="276846" y="2455130"/>
            <a:ext cx="3546861" cy="3524695"/>
            <a:chOff x="0" y="0"/>
            <a:chExt cx="1279723" cy="1271725"/>
          </a:xfrm>
        </p:grpSpPr>
        <p:sp>
          <p:nvSpPr>
            <p:cNvPr name="Freeform 11" id="11"/>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alpha val="80000"/>
              </a:srgbClr>
            </a:solidFill>
          </p:spPr>
        </p:sp>
        <p:sp>
          <p:nvSpPr>
            <p:cNvPr name="TextBox 12" id="12"/>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3" id="13"/>
          <p:cNvGrpSpPr/>
          <p:nvPr/>
        </p:nvGrpSpPr>
        <p:grpSpPr>
          <a:xfrm rot="0">
            <a:off x="-224419" y="-1349021"/>
            <a:ext cx="2094695" cy="2377721"/>
            <a:chOff x="0" y="0"/>
            <a:chExt cx="551689" cy="626231"/>
          </a:xfrm>
        </p:grpSpPr>
        <p:sp>
          <p:nvSpPr>
            <p:cNvPr name="Freeform 14" id="14"/>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15" id="15"/>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grpSp>
        <p:nvGrpSpPr>
          <p:cNvPr name="Group 16" id="16"/>
          <p:cNvGrpSpPr/>
          <p:nvPr/>
        </p:nvGrpSpPr>
        <p:grpSpPr>
          <a:xfrm rot="0">
            <a:off x="3823708" y="5978745"/>
            <a:ext cx="3546861" cy="3524695"/>
            <a:chOff x="0" y="0"/>
            <a:chExt cx="1279723" cy="1271725"/>
          </a:xfrm>
        </p:grpSpPr>
        <p:sp>
          <p:nvSpPr>
            <p:cNvPr name="Freeform 17" id="17"/>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alpha val="80000"/>
              </a:srgbClr>
            </a:solidFill>
          </p:spPr>
        </p:sp>
        <p:sp>
          <p:nvSpPr>
            <p:cNvPr name="TextBox 18" id="18"/>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grpSp>
        <p:nvGrpSpPr>
          <p:cNvPr name="Group 19" id="19"/>
          <p:cNvGrpSpPr/>
          <p:nvPr/>
        </p:nvGrpSpPr>
        <p:grpSpPr>
          <a:xfrm rot="0">
            <a:off x="10917431" y="5979825"/>
            <a:ext cx="3546861" cy="3524695"/>
            <a:chOff x="0" y="0"/>
            <a:chExt cx="1279723" cy="1271725"/>
          </a:xfrm>
        </p:grpSpPr>
        <p:sp>
          <p:nvSpPr>
            <p:cNvPr name="Freeform 20" id="20"/>
            <p:cNvSpPr/>
            <p:nvPr/>
          </p:nvSpPr>
          <p:spPr>
            <a:xfrm flipH="false" flipV="false" rot="0">
              <a:off x="0" y="0"/>
              <a:ext cx="1279723" cy="1271725"/>
            </a:xfrm>
            <a:custGeom>
              <a:avLst/>
              <a:gdLst/>
              <a:ahLst/>
              <a:cxnLst/>
              <a:rect r="r" b="b" t="t" l="l"/>
              <a:pathLst>
                <a:path h="1271725" w="1279723">
                  <a:moveTo>
                    <a:pt x="0" y="0"/>
                  </a:moveTo>
                  <a:lnTo>
                    <a:pt x="1279723" y="0"/>
                  </a:lnTo>
                  <a:lnTo>
                    <a:pt x="1279723" y="1271725"/>
                  </a:lnTo>
                  <a:lnTo>
                    <a:pt x="0" y="1271725"/>
                  </a:lnTo>
                  <a:close/>
                </a:path>
              </a:pathLst>
            </a:custGeom>
            <a:solidFill>
              <a:srgbClr val="1A1A1A">
                <a:alpha val="80000"/>
              </a:srgbClr>
            </a:solidFill>
          </p:spPr>
        </p:sp>
        <p:sp>
          <p:nvSpPr>
            <p:cNvPr name="TextBox 21" id="21"/>
            <p:cNvSpPr txBox="true"/>
            <p:nvPr/>
          </p:nvSpPr>
          <p:spPr>
            <a:xfrm>
              <a:off x="0" y="-57150"/>
              <a:ext cx="1279723" cy="1328875"/>
            </a:xfrm>
            <a:prstGeom prst="rect">
              <a:avLst/>
            </a:prstGeom>
          </p:spPr>
          <p:txBody>
            <a:bodyPr anchor="ctr" rtlCol="false" tIns="50800" lIns="50800" bIns="50800" rIns="50800"/>
            <a:lstStyle/>
            <a:p>
              <a:pPr algn="ctr" marL="0" indent="0" lvl="0">
                <a:lnSpc>
                  <a:spcPts val="4114"/>
                </a:lnSpc>
                <a:spcBef>
                  <a:spcPct val="0"/>
                </a:spcBef>
              </a:pPr>
            </a:p>
          </p:txBody>
        </p:sp>
      </p:grpSp>
      <p:sp>
        <p:nvSpPr>
          <p:cNvPr name="TextBox 22" id="22"/>
          <p:cNvSpPr txBox="true"/>
          <p:nvPr/>
        </p:nvSpPr>
        <p:spPr>
          <a:xfrm rot="0">
            <a:off x="1547589" y="933450"/>
            <a:ext cx="8571515" cy="996725"/>
          </a:xfrm>
          <a:prstGeom prst="rect">
            <a:avLst/>
          </a:prstGeom>
        </p:spPr>
        <p:txBody>
          <a:bodyPr anchor="t" rtlCol="false" tIns="0" lIns="0" bIns="0" rIns="0">
            <a:spAutoFit/>
          </a:bodyPr>
          <a:lstStyle/>
          <a:p>
            <a:pPr algn="ctr" marL="0" indent="0" lvl="0">
              <a:lnSpc>
                <a:spcPts val="8192"/>
              </a:lnSpc>
              <a:spcBef>
                <a:spcPct val="0"/>
              </a:spcBef>
            </a:pPr>
            <a:r>
              <a:rPr lang="en-US" b="true" sz="5936" spc="581">
                <a:solidFill>
                  <a:srgbClr val="231F20"/>
                </a:solidFill>
                <a:latin typeface="Oswald Bold"/>
                <a:ea typeface="Oswald Bold"/>
                <a:cs typeface="Oswald Bold"/>
                <a:sym typeface="Oswald Bold"/>
              </a:rPr>
              <a:t>UNIQUE PERSPECTIVES</a:t>
            </a:r>
          </a:p>
        </p:txBody>
      </p:sp>
      <p:sp>
        <p:nvSpPr>
          <p:cNvPr name="TextBox 23" id="23"/>
          <p:cNvSpPr txBox="true"/>
          <p:nvPr/>
        </p:nvSpPr>
        <p:spPr>
          <a:xfrm rot="0">
            <a:off x="527032" y="2923681"/>
            <a:ext cx="3054862" cy="1761692"/>
          </a:xfrm>
          <a:prstGeom prst="rect">
            <a:avLst/>
          </a:prstGeom>
        </p:spPr>
        <p:txBody>
          <a:bodyPr anchor="t" rtlCol="false" tIns="0" lIns="0" bIns="0" rIns="0">
            <a:spAutoFit/>
          </a:bodyPr>
          <a:lstStyle/>
          <a:p>
            <a:pPr algn="ctr">
              <a:lnSpc>
                <a:spcPts val="2326"/>
              </a:lnSpc>
            </a:pPr>
            <a:r>
              <a:rPr lang="en-US" sz="1685" spc="165">
                <a:solidFill>
                  <a:srgbClr val="FFFBFB"/>
                </a:solidFill>
                <a:latin typeface="DM Sans"/>
                <a:ea typeface="DM Sans"/>
                <a:cs typeface="DM Sans"/>
                <a:sym typeface="DM Sans"/>
              </a:rPr>
              <a:t>The intuitive interface, combined with Google Maps navigation and pre-booking options, offers a seamless parking experience.</a:t>
            </a:r>
          </a:p>
        </p:txBody>
      </p:sp>
      <p:sp>
        <p:nvSpPr>
          <p:cNvPr name="TextBox 24" id="24"/>
          <p:cNvSpPr txBox="true"/>
          <p:nvPr/>
        </p:nvSpPr>
        <p:spPr>
          <a:xfrm rot="0">
            <a:off x="7614182" y="2923681"/>
            <a:ext cx="3054862" cy="1466417"/>
          </a:xfrm>
          <a:prstGeom prst="rect">
            <a:avLst/>
          </a:prstGeom>
        </p:spPr>
        <p:txBody>
          <a:bodyPr anchor="t" rtlCol="false" tIns="0" lIns="0" bIns="0" rIns="0">
            <a:spAutoFit/>
          </a:bodyPr>
          <a:lstStyle/>
          <a:p>
            <a:pPr algn="ctr">
              <a:lnSpc>
                <a:spcPts val="2326"/>
              </a:lnSpc>
            </a:pPr>
            <a:r>
              <a:rPr lang="en-US" sz="1685" spc="165">
                <a:solidFill>
                  <a:srgbClr val="FFFBFB"/>
                </a:solidFill>
                <a:latin typeface="DM Sans"/>
                <a:ea typeface="DM Sans"/>
                <a:cs typeface="DM Sans"/>
                <a:sym typeface="DM Sans"/>
              </a:rPr>
              <a:t>Tailored dashboards for users, providers, and ad ministrators ensure efficient management and monitoring.</a:t>
            </a:r>
          </a:p>
        </p:txBody>
      </p:sp>
      <p:sp>
        <p:nvSpPr>
          <p:cNvPr name="TextBox 25" id="25"/>
          <p:cNvSpPr txBox="true"/>
          <p:nvPr/>
        </p:nvSpPr>
        <p:spPr>
          <a:xfrm rot="0">
            <a:off x="14708079" y="2922601"/>
            <a:ext cx="3054862" cy="1171142"/>
          </a:xfrm>
          <a:prstGeom prst="rect">
            <a:avLst/>
          </a:prstGeom>
        </p:spPr>
        <p:txBody>
          <a:bodyPr anchor="t" rtlCol="false" tIns="0" lIns="0" bIns="0" rIns="0">
            <a:spAutoFit/>
          </a:bodyPr>
          <a:lstStyle/>
          <a:p>
            <a:pPr algn="ctr">
              <a:lnSpc>
                <a:spcPts val="2326"/>
              </a:lnSpc>
            </a:pPr>
            <a:r>
              <a:rPr lang="en-US" sz="1685" spc="165">
                <a:solidFill>
                  <a:srgbClr val="FFFBFB"/>
                </a:solidFill>
                <a:latin typeface="DM Sans"/>
                <a:ea typeface="DM Sans"/>
                <a:cs typeface="DM Sans"/>
                <a:sym typeface="DM Sans"/>
              </a:rPr>
              <a:t>Simplifies transactions and reduces reliance on external payment systems.</a:t>
            </a:r>
          </a:p>
        </p:txBody>
      </p:sp>
      <p:sp>
        <p:nvSpPr>
          <p:cNvPr name="TextBox 26" id="26"/>
          <p:cNvSpPr txBox="true"/>
          <p:nvPr/>
        </p:nvSpPr>
        <p:spPr>
          <a:xfrm rot="0">
            <a:off x="766671" y="4903180"/>
            <a:ext cx="2565299" cy="907422"/>
          </a:xfrm>
          <a:prstGeom prst="rect">
            <a:avLst/>
          </a:prstGeom>
        </p:spPr>
        <p:txBody>
          <a:bodyPr anchor="t" rtlCol="false" tIns="0" lIns="0" bIns="0" rIns="0">
            <a:spAutoFit/>
          </a:bodyPr>
          <a:lstStyle/>
          <a:p>
            <a:pPr algn="ctr" marL="0" indent="0" lvl="0">
              <a:lnSpc>
                <a:spcPts val="3629"/>
              </a:lnSpc>
              <a:spcBef>
                <a:spcPct val="0"/>
              </a:spcBef>
            </a:pPr>
            <a:r>
              <a:rPr lang="en-US" sz="2630" spc="257">
                <a:solidFill>
                  <a:srgbClr val="FDFBFB"/>
                </a:solidFill>
                <a:latin typeface="Oswald"/>
                <a:ea typeface="Oswald"/>
                <a:cs typeface="Oswald"/>
                <a:sym typeface="Oswald"/>
              </a:rPr>
              <a:t>ENHANCED USER EXPERIENCE</a:t>
            </a:r>
          </a:p>
        </p:txBody>
      </p:sp>
      <p:sp>
        <p:nvSpPr>
          <p:cNvPr name="TextBox 27" id="27"/>
          <p:cNvSpPr txBox="true"/>
          <p:nvPr/>
        </p:nvSpPr>
        <p:spPr>
          <a:xfrm rot="0">
            <a:off x="7858964" y="4903180"/>
            <a:ext cx="2565299" cy="907422"/>
          </a:xfrm>
          <a:prstGeom prst="rect">
            <a:avLst/>
          </a:prstGeom>
        </p:spPr>
        <p:txBody>
          <a:bodyPr anchor="t" rtlCol="false" tIns="0" lIns="0" bIns="0" rIns="0">
            <a:spAutoFit/>
          </a:bodyPr>
          <a:lstStyle/>
          <a:p>
            <a:pPr algn="ctr" marL="0" indent="0" lvl="0">
              <a:lnSpc>
                <a:spcPts val="3629"/>
              </a:lnSpc>
              <a:spcBef>
                <a:spcPct val="0"/>
              </a:spcBef>
            </a:pPr>
            <a:r>
              <a:rPr lang="en-US" sz="2630" spc="257">
                <a:solidFill>
                  <a:srgbClr val="FDFBFB"/>
                </a:solidFill>
                <a:latin typeface="Oswald"/>
                <a:ea typeface="Oswald"/>
                <a:cs typeface="Oswald"/>
                <a:sym typeface="Oswald"/>
              </a:rPr>
              <a:t>COMPREHENSIVE DASHBOARDS</a:t>
            </a:r>
          </a:p>
        </p:txBody>
      </p:sp>
      <p:sp>
        <p:nvSpPr>
          <p:cNvPr name="TextBox 28" id="28"/>
          <p:cNvSpPr txBox="true"/>
          <p:nvPr/>
        </p:nvSpPr>
        <p:spPr>
          <a:xfrm rot="0">
            <a:off x="14956031" y="4903180"/>
            <a:ext cx="2565299" cy="907422"/>
          </a:xfrm>
          <a:prstGeom prst="rect">
            <a:avLst/>
          </a:prstGeom>
        </p:spPr>
        <p:txBody>
          <a:bodyPr anchor="t" rtlCol="false" tIns="0" lIns="0" bIns="0" rIns="0">
            <a:spAutoFit/>
          </a:bodyPr>
          <a:lstStyle/>
          <a:p>
            <a:pPr algn="ctr" marL="0" indent="0" lvl="0">
              <a:lnSpc>
                <a:spcPts val="3629"/>
              </a:lnSpc>
              <a:spcBef>
                <a:spcPct val="0"/>
              </a:spcBef>
            </a:pPr>
            <a:r>
              <a:rPr lang="en-US" sz="2630" spc="257">
                <a:solidFill>
                  <a:srgbClr val="FDFBFB"/>
                </a:solidFill>
                <a:latin typeface="Oswald"/>
                <a:ea typeface="Oswald"/>
                <a:cs typeface="Oswald"/>
                <a:sym typeface="Oswald"/>
              </a:rPr>
              <a:t>INTEGRATED WALLET SYSTEM</a:t>
            </a:r>
          </a:p>
        </p:txBody>
      </p:sp>
      <p:sp>
        <p:nvSpPr>
          <p:cNvPr name="TextBox 29" id="29"/>
          <p:cNvSpPr txBox="true"/>
          <p:nvPr/>
        </p:nvSpPr>
        <p:spPr>
          <a:xfrm rot="0">
            <a:off x="274795" y="154905"/>
            <a:ext cx="4562183" cy="346088"/>
          </a:xfrm>
          <a:prstGeom prst="rect">
            <a:avLst/>
          </a:prstGeom>
        </p:spPr>
        <p:txBody>
          <a:bodyPr anchor="t" rtlCol="false" tIns="0" lIns="0" bIns="0" rIns="0">
            <a:spAutoFit/>
          </a:bodyPr>
          <a:lstStyle/>
          <a:p>
            <a:pPr algn="l">
              <a:lnSpc>
                <a:spcPts val="1429"/>
              </a:lnSpc>
            </a:pPr>
            <a:r>
              <a:rPr lang="en-US" b="true" sz="1035" spc="101">
                <a:solidFill>
                  <a:srgbClr val="231F20"/>
                </a:solidFill>
                <a:latin typeface="Montserrat Classic Bold"/>
                <a:ea typeface="Montserrat Classic Bold"/>
                <a:cs typeface="Montserrat Classic Bold"/>
                <a:sym typeface="Montserrat Classic Bold"/>
              </a:rPr>
              <a:t>DEPARTMENT OF COMPUTER SCIENCE AND ENGINEERING</a:t>
            </a:r>
          </a:p>
          <a:p>
            <a:pPr algn="l" marL="0" indent="0" lvl="0">
              <a:lnSpc>
                <a:spcPts val="1429"/>
              </a:lnSpc>
              <a:spcBef>
                <a:spcPct val="0"/>
              </a:spcBef>
            </a:pPr>
            <a:r>
              <a:rPr lang="en-US" b="true" sz="1035" spc="101">
                <a:solidFill>
                  <a:srgbClr val="231F20"/>
                </a:solidFill>
                <a:latin typeface="Montserrat Classic Bold"/>
                <a:ea typeface="Montserrat Classic Bold"/>
                <a:cs typeface="Montserrat Classic Bold"/>
                <a:sym typeface="Montserrat Classic Bold"/>
              </a:rPr>
              <a:t>JORHAT ENGINEERING COLLEGE</a:t>
            </a:r>
          </a:p>
        </p:txBody>
      </p:sp>
      <p:sp>
        <p:nvSpPr>
          <p:cNvPr name="TextBox 30" id="30"/>
          <p:cNvSpPr txBox="true"/>
          <p:nvPr/>
        </p:nvSpPr>
        <p:spPr>
          <a:xfrm rot="0">
            <a:off x="4067321" y="6447296"/>
            <a:ext cx="3054862" cy="1466417"/>
          </a:xfrm>
          <a:prstGeom prst="rect">
            <a:avLst/>
          </a:prstGeom>
        </p:spPr>
        <p:txBody>
          <a:bodyPr anchor="t" rtlCol="false" tIns="0" lIns="0" bIns="0" rIns="0">
            <a:spAutoFit/>
          </a:bodyPr>
          <a:lstStyle/>
          <a:p>
            <a:pPr algn="ctr">
              <a:lnSpc>
                <a:spcPts val="2326"/>
              </a:lnSpc>
            </a:pPr>
            <a:r>
              <a:rPr lang="en-US" sz="1685" spc="165">
                <a:solidFill>
                  <a:srgbClr val="FFFBFB"/>
                </a:solidFill>
                <a:latin typeface="DM Sans"/>
                <a:ea typeface="DM Sans"/>
                <a:cs typeface="DM Sans"/>
                <a:sym typeface="DM Sans"/>
              </a:rPr>
              <a:t>Differentiates the solution by offering free helpline and maintenance services to parking providers.</a:t>
            </a:r>
          </a:p>
        </p:txBody>
      </p:sp>
      <p:sp>
        <p:nvSpPr>
          <p:cNvPr name="TextBox 31" id="31"/>
          <p:cNvSpPr txBox="true"/>
          <p:nvPr/>
        </p:nvSpPr>
        <p:spPr>
          <a:xfrm rot="0">
            <a:off x="4067089" y="8350878"/>
            <a:ext cx="3055094" cy="907422"/>
          </a:xfrm>
          <a:prstGeom prst="rect">
            <a:avLst/>
          </a:prstGeom>
        </p:spPr>
        <p:txBody>
          <a:bodyPr anchor="t" rtlCol="false" tIns="0" lIns="0" bIns="0" rIns="0">
            <a:spAutoFit/>
          </a:bodyPr>
          <a:lstStyle/>
          <a:p>
            <a:pPr algn="ctr" marL="0" indent="0" lvl="0">
              <a:lnSpc>
                <a:spcPts val="3629"/>
              </a:lnSpc>
              <a:spcBef>
                <a:spcPct val="0"/>
              </a:spcBef>
            </a:pPr>
            <a:r>
              <a:rPr lang="en-US" sz="2630" spc="257">
                <a:solidFill>
                  <a:srgbClr val="FDFBFB"/>
                </a:solidFill>
                <a:latin typeface="Oswald"/>
                <a:ea typeface="Oswald"/>
                <a:cs typeface="Oswald"/>
                <a:sym typeface="Oswald"/>
              </a:rPr>
              <a:t>PROVIDER HELPLINE AND MAINTENANCE</a:t>
            </a:r>
          </a:p>
        </p:txBody>
      </p:sp>
      <p:sp>
        <p:nvSpPr>
          <p:cNvPr name="TextBox 32" id="32"/>
          <p:cNvSpPr txBox="true"/>
          <p:nvPr/>
        </p:nvSpPr>
        <p:spPr>
          <a:xfrm rot="0">
            <a:off x="11161217" y="6448376"/>
            <a:ext cx="3054862" cy="1171142"/>
          </a:xfrm>
          <a:prstGeom prst="rect">
            <a:avLst/>
          </a:prstGeom>
        </p:spPr>
        <p:txBody>
          <a:bodyPr anchor="t" rtlCol="false" tIns="0" lIns="0" bIns="0" rIns="0">
            <a:spAutoFit/>
          </a:bodyPr>
          <a:lstStyle/>
          <a:p>
            <a:pPr algn="ctr">
              <a:lnSpc>
                <a:spcPts val="2326"/>
              </a:lnSpc>
            </a:pPr>
            <a:r>
              <a:rPr lang="en-US" sz="1685" spc="165">
                <a:solidFill>
                  <a:srgbClr val="FFFBFB"/>
                </a:solidFill>
                <a:latin typeface="DM Sans"/>
                <a:ea typeface="DM Sans"/>
                <a:cs typeface="DM Sans"/>
                <a:sym typeface="DM Sans"/>
              </a:rPr>
              <a:t> Adaptable to both urban and rural settings, making it suitable for diverse market needs.</a:t>
            </a:r>
          </a:p>
        </p:txBody>
      </p:sp>
      <p:sp>
        <p:nvSpPr>
          <p:cNvPr name="TextBox 33" id="33"/>
          <p:cNvSpPr txBox="true"/>
          <p:nvPr/>
        </p:nvSpPr>
        <p:spPr>
          <a:xfrm rot="0">
            <a:off x="11283728" y="8580858"/>
            <a:ext cx="2814266" cy="447463"/>
          </a:xfrm>
          <a:prstGeom prst="rect">
            <a:avLst/>
          </a:prstGeom>
        </p:spPr>
        <p:txBody>
          <a:bodyPr anchor="t" rtlCol="false" tIns="0" lIns="0" bIns="0" rIns="0">
            <a:spAutoFit/>
          </a:bodyPr>
          <a:lstStyle/>
          <a:p>
            <a:pPr algn="ctr" marL="0" indent="0" lvl="0">
              <a:lnSpc>
                <a:spcPts val="3629"/>
              </a:lnSpc>
              <a:spcBef>
                <a:spcPct val="0"/>
              </a:spcBef>
            </a:pPr>
            <a:r>
              <a:rPr lang="en-US" sz="2630" spc="257">
                <a:solidFill>
                  <a:srgbClr val="FDFBFB"/>
                </a:solidFill>
                <a:latin typeface="Oswald"/>
                <a:ea typeface="Oswald"/>
                <a:cs typeface="Oswald"/>
                <a:sym typeface="Oswald"/>
              </a:rPr>
              <a:t>CUSTOMIZABILITY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42191" y="4828880"/>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sp>
        <p:nvSpPr>
          <p:cNvPr name="Freeform 7" id="7"/>
          <p:cNvSpPr/>
          <p:nvPr/>
        </p:nvSpPr>
        <p:spPr>
          <a:xfrm flipH="false" flipV="false" rot="0">
            <a:off x="10542440" y="819749"/>
            <a:ext cx="6716860" cy="8628453"/>
          </a:xfrm>
          <a:custGeom>
            <a:avLst/>
            <a:gdLst/>
            <a:ahLst/>
            <a:cxnLst/>
            <a:rect r="r" b="b" t="t" l="l"/>
            <a:pathLst>
              <a:path h="8628453" w="6716860">
                <a:moveTo>
                  <a:pt x="0" y="0"/>
                </a:moveTo>
                <a:lnTo>
                  <a:pt x="6716860" y="0"/>
                </a:lnTo>
                <a:lnTo>
                  <a:pt x="6716860" y="8628452"/>
                </a:lnTo>
                <a:lnTo>
                  <a:pt x="0" y="8628452"/>
                </a:lnTo>
                <a:lnTo>
                  <a:pt x="0" y="0"/>
                </a:lnTo>
                <a:close/>
              </a:path>
            </a:pathLst>
          </a:custGeom>
          <a:blipFill>
            <a:blip r:embed="rId4"/>
            <a:stretch>
              <a:fillRect l="-14229" t="0" r="-14229" b="0"/>
            </a:stretch>
          </a:blipFill>
        </p:spPr>
      </p:sp>
      <p:grpSp>
        <p:nvGrpSpPr>
          <p:cNvPr name="Group 8" id="8"/>
          <p:cNvGrpSpPr/>
          <p:nvPr/>
        </p:nvGrpSpPr>
        <p:grpSpPr>
          <a:xfrm rot="0">
            <a:off x="2142191" y="2742675"/>
            <a:ext cx="12113377" cy="6315600"/>
            <a:chOff x="0" y="0"/>
            <a:chExt cx="4641159" cy="2419780"/>
          </a:xfrm>
        </p:grpSpPr>
        <p:sp>
          <p:nvSpPr>
            <p:cNvPr name="Freeform 9" id="9"/>
            <p:cNvSpPr/>
            <p:nvPr/>
          </p:nvSpPr>
          <p:spPr>
            <a:xfrm flipH="false" flipV="false" rot="0">
              <a:off x="0" y="0"/>
              <a:ext cx="4641159" cy="2419780"/>
            </a:xfrm>
            <a:custGeom>
              <a:avLst/>
              <a:gdLst/>
              <a:ahLst/>
              <a:cxnLst/>
              <a:rect r="r" b="b" t="t" l="l"/>
              <a:pathLst>
                <a:path h="2419780" w="4641159">
                  <a:moveTo>
                    <a:pt x="0" y="0"/>
                  </a:moveTo>
                  <a:lnTo>
                    <a:pt x="4641159" y="0"/>
                  </a:lnTo>
                  <a:lnTo>
                    <a:pt x="4641159" y="2419780"/>
                  </a:lnTo>
                  <a:lnTo>
                    <a:pt x="0" y="2419780"/>
                  </a:lnTo>
                  <a:close/>
                </a:path>
              </a:pathLst>
            </a:custGeom>
            <a:solidFill>
              <a:srgbClr val="EFEFEF"/>
            </a:solidFill>
          </p:spPr>
        </p:sp>
        <p:sp>
          <p:nvSpPr>
            <p:cNvPr name="TextBox 10" id="10"/>
            <p:cNvSpPr txBox="true"/>
            <p:nvPr/>
          </p:nvSpPr>
          <p:spPr>
            <a:xfrm>
              <a:off x="0" y="-19050"/>
              <a:ext cx="4641159" cy="2438830"/>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2142191" y="888605"/>
            <a:ext cx="8208344" cy="1686342"/>
          </a:xfrm>
          <a:prstGeom prst="rect">
            <a:avLst/>
          </a:prstGeom>
        </p:spPr>
        <p:txBody>
          <a:bodyPr anchor="t" rtlCol="false" tIns="0" lIns="0" bIns="0" rIns="0">
            <a:spAutoFit/>
          </a:bodyPr>
          <a:lstStyle/>
          <a:p>
            <a:pPr algn="l">
              <a:lnSpc>
                <a:spcPts val="13774"/>
              </a:lnSpc>
            </a:pPr>
            <a:r>
              <a:rPr lang="en-US" b="true" sz="9981" spc="978">
                <a:solidFill>
                  <a:srgbClr val="231F20"/>
                </a:solidFill>
                <a:latin typeface="Oswald Bold"/>
                <a:ea typeface="Oswald Bold"/>
                <a:cs typeface="Oswald Bold"/>
                <a:sym typeface="Oswald Bold"/>
              </a:rPr>
              <a:t>ADVANTAGES</a:t>
            </a:r>
          </a:p>
        </p:txBody>
      </p:sp>
      <p:sp>
        <p:nvSpPr>
          <p:cNvPr name="TextBox 13" id="13"/>
          <p:cNvSpPr txBox="true"/>
          <p:nvPr/>
        </p:nvSpPr>
        <p:spPr>
          <a:xfrm rot="0">
            <a:off x="2622463" y="3314682"/>
            <a:ext cx="11493679" cy="5074038"/>
          </a:xfrm>
          <a:prstGeom prst="rect">
            <a:avLst/>
          </a:prstGeom>
        </p:spPr>
        <p:txBody>
          <a:bodyPr anchor="t" rtlCol="false" tIns="0" lIns="0" bIns="0" rIns="0">
            <a:spAutoFit/>
          </a:bodyPr>
          <a:lstStyle/>
          <a:p>
            <a:pPr algn="l">
              <a:lnSpc>
                <a:spcPts val="3130"/>
              </a:lnSpc>
            </a:pPr>
            <a:r>
              <a:rPr lang="en-US" sz="2652" spc="259">
                <a:solidFill>
                  <a:srgbClr val="231F20"/>
                </a:solidFill>
                <a:latin typeface="DM Sans"/>
                <a:ea typeface="DM Sans"/>
                <a:cs typeface="DM Sans"/>
                <a:sym typeface="DM Sans"/>
              </a:rPr>
              <a:t> • Reduces time spent searching for parking, thereby alleviating traffic congestion.</a:t>
            </a:r>
          </a:p>
          <a:p>
            <a:pPr algn="l">
              <a:lnSpc>
                <a:spcPts val="3130"/>
              </a:lnSpc>
            </a:pPr>
            <a:r>
              <a:rPr lang="en-US" sz="2652" spc="259">
                <a:solidFill>
                  <a:srgbClr val="231F20"/>
                </a:solidFill>
                <a:latin typeface="DM Sans"/>
                <a:ea typeface="DM Sans"/>
                <a:cs typeface="DM Sans"/>
                <a:sym typeface="DM Sans"/>
              </a:rPr>
              <a:t> </a:t>
            </a:r>
          </a:p>
          <a:p>
            <a:pPr algn="l">
              <a:lnSpc>
                <a:spcPts val="3130"/>
              </a:lnSpc>
            </a:pPr>
            <a:r>
              <a:rPr lang="en-US" sz="2652" spc="259">
                <a:solidFill>
                  <a:srgbClr val="231F20"/>
                </a:solidFill>
                <a:latin typeface="DM Sans"/>
                <a:ea typeface="DM Sans"/>
                <a:cs typeface="DM Sans"/>
                <a:sym typeface="DM Sans"/>
              </a:rPr>
              <a:t>• Offers real-time monitoring of parking slots for improved efficiency. </a:t>
            </a:r>
          </a:p>
          <a:p>
            <a:pPr algn="l">
              <a:lnSpc>
                <a:spcPts val="3130"/>
              </a:lnSpc>
            </a:pPr>
          </a:p>
          <a:p>
            <a:pPr algn="l">
              <a:lnSpc>
                <a:spcPts val="3130"/>
              </a:lnSpc>
            </a:pPr>
            <a:r>
              <a:rPr lang="en-US" sz="2652" spc="259">
                <a:solidFill>
                  <a:srgbClr val="231F20"/>
                </a:solidFill>
                <a:latin typeface="DM Sans"/>
                <a:ea typeface="DM Sans"/>
                <a:cs typeface="DM Sans"/>
                <a:sym typeface="DM Sans"/>
              </a:rPr>
              <a:t>• Scalable for implementation in large parking lots or structures. </a:t>
            </a:r>
          </a:p>
          <a:p>
            <a:pPr algn="l">
              <a:lnSpc>
                <a:spcPts val="3130"/>
              </a:lnSpc>
            </a:pPr>
          </a:p>
          <a:p>
            <a:pPr algn="l">
              <a:lnSpc>
                <a:spcPts val="3130"/>
              </a:lnSpc>
            </a:pPr>
            <a:r>
              <a:rPr lang="en-US" sz="2652" spc="259">
                <a:solidFill>
                  <a:srgbClr val="231F20"/>
                </a:solidFill>
                <a:latin typeface="DM Sans"/>
                <a:ea typeface="DM Sans"/>
                <a:cs typeface="DM Sans"/>
                <a:sym typeface="DM Sans"/>
              </a:rPr>
              <a:t>• Enhances user convenience with features like pre-booking and navigation. </a:t>
            </a:r>
          </a:p>
          <a:p>
            <a:pPr algn="l">
              <a:lnSpc>
                <a:spcPts val="3130"/>
              </a:lnSpc>
            </a:pPr>
          </a:p>
          <a:p>
            <a:pPr algn="l" marL="0" indent="0" lvl="0">
              <a:lnSpc>
                <a:spcPts val="3130"/>
              </a:lnSpc>
            </a:pPr>
            <a:r>
              <a:rPr lang="en-US" sz="2652" spc="259">
                <a:solidFill>
                  <a:srgbClr val="231F20"/>
                </a:solidFill>
                <a:latin typeface="DM Sans"/>
                <a:ea typeface="DM Sans"/>
                <a:cs typeface="DM Sans"/>
                <a:sym typeface="DM Sans"/>
              </a:rPr>
              <a:t>• Enables data-driven decision-making for service providers.</a:t>
            </a:r>
          </a:p>
        </p:txBody>
      </p:sp>
      <p:grpSp>
        <p:nvGrpSpPr>
          <p:cNvPr name="Group 14" id="14"/>
          <p:cNvGrpSpPr/>
          <p:nvPr/>
        </p:nvGrpSpPr>
        <p:grpSpPr>
          <a:xfrm rot="0">
            <a:off x="-224419" y="-1349021"/>
            <a:ext cx="2094695" cy="2377721"/>
            <a:chOff x="0" y="0"/>
            <a:chExt cx="551689" cy="626231"/>
          </a:xfrm>
        </p:grpSpPr>
        <p:sp>
          <p:nvSpPr>
            <p:cNvPr name="Freeform 15" id="15"/>
            <p:cNvSpPr/>
            <p:nvPr/>
          </p:nvSpPr>
          <p:spPr>
            <a:xfrm flipH="false" flipV="false" rot="0">
              <a:off x="0" y="0"/>
              <a:ext cx="551689" cy="626231"/>
            </a:xfrm>
            <a:custGeom>
              <a:avLst/>
              <a:gdLst/>
              <a:ahLst/>
              <a:cxnLst/>
              <a:rect r="r" b="b" t="t" l="l"/>
              <a:pathLst>
                <a:path h="626231" w="551689">
                  <a:moveTo>
                    <a:pt x="0" y="0"/>
                  </a:moveTo>
                  <a:lnTo>
                    <a:pt x="551689" y="0"/>
                  </a:lnTo>
                  <a:lnTo>
                    <a:pt x="551689" y="626231"/>
                  </a:lnTo>
                  <a:lnTo>
                    <a:pt x="0" y="626231"/>
                  </a:lnTo>
                  <a:close/>
                </a:path>
              </a:pathLst>
            </a:custGeom>
            <a:solidFill>
              <a:srgbClr val="CCCCCC"/>
            </a:solidFill>
          </p:spPr>
        </p:sp>
        <p:sp>
          <p:nvSpPr>
            <p:cNvPr name="TextBox 16" id="16"/>
            <p:cNvSpPr txBox="true"/>
            <p:nvPr/>
          </p:nvSpPr>
          <p:spPr>
            <a:xfrm>
              <a:off x="0" y="-19050"/>
              <a:ext cx="551689" cy="645281"/>
            </a:xfrm>
            <a:prstGeom prst="rect">
              <a:avLst/>
            </a:prstGeom>
          </p:spPr>
          <p:txBody>
            <a:bodyPr anchor="ctr" rtlCol="false" tIns="50800" lIns="50800" bIns="50800" rIns="50800"/>
            <a:lstStyle/>
            <a:p>
              <a:pPr algn="ctr">
                <a:lnSpc>
                  <a:spcPts val="2859"/>
                </a:lnSpc>
              </a:pPr>
            </a:p>
          </p:txBody>
        </p:sp>
      </p:grpSp>
      <p:sp>
        <p:nvSpPr>
          <p:cNvPr name="TextBox 17" id="17"/>
          <p:cNvSpPr txBox="true"/>
          <p:nvPr/>
        </p:nvSpPr>
        <p:spPr>
          <a:xfrm rot="0">
            <a:off x="274795" y="154905"/>
            <a:ext cx="4562183" cy="346088"/>
          </a:xfrm>
          <a:prstGeom prst="rect">
            <a:avLst/>
          </a:prstGeom>
        </p:spPr>
        <p:txBody>
          <a:bodyPr anchor="t" rtlCol="false" tIns="0" lIns="0" bIns="0" rIns="0">
            <a:spAutoFit/>
          </a:bodyPr>
          <a:lstStyle/>
          <a:p>
            <a:pPr algn="l">
              <a:lnSpc>
                <a:spcPts val="1429"/>
              </a:lnSpc>
            </a:pPr>
            <a:r>
              <a:rPr lang="en-US" b="true" sz="1035" spc="101">
                <a:solidFill>
                  <a:srgbClr val="231F20"/>
                </a:solidFill>
                <a:latin typeface="Montserrat Classic Bold"/>
                <a:ea typeface="Montserrat Classic Bold"/>
                <a:cs typeface="Montserrat Classic Bold"/>
                <a:sym typeface="Montserrat Classic Bold"/>
              </a:rPr>
              <a:t>DEPARTMENT OF COMPUTER SCIENCE AND ENGINEERING</a:t>
            </a:r>
          </a:p>
          <a:p>
            <a:pPr algn="l" marL="0" indent="0" lvl="0">
              <a:lnSpc>
                <a:spcPts val="1429"/>
              </a:lnSpc>
              <a:spcBef>
                <a:spcPct val="0"/>
              </a:spcBef>
            </a:pPr>
            <a:r>
              <a:rPr lang="en-US" b="true" sz="1035" spc="101">
                <a:solidFill>
                  <a:srgbClr val="231F20"/>
                </a:solidFill>
                <a:latin typeface="Montserrat Classic Bold"/>
                <a:ea typeface="Montserrat Classic Bold"/>
                <a:cs typeface="Montserrat Classic Bold"/>
                <a:sym typeface="Montserrat Classic Bold"/>
              </a:rPr>
              <a:t>JORHAT ENGINEERING COLLEGE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7438192"/>
          </a:xfrm>
          <a:custGeom>
            <a:avLst/>
            <a:gdLst/>
            <a:ahLst/>
            <a:cxnLst/>
            <a:rect r="r" b="b" t="t" l="l"/>
            <a:pathLst>
              <a:path h="17438192" w="18288000">
                <a:moveTo>
                  <a:pt x="0" y="0"/>
                </a:moveTo>
                <a:lnTo>
                  <a:pt x="18288000" y="0"/>
                </a:lnTo>
                <a:lnTo>
                  <a:pt x="18288000" y="17438192"/>
                </a:lnTo>
                <a:lnTo>
                  <a:pt x="0" y="17438192"/>
                </a:lnTo>
                <a:lnTo>
                  <a:pt x="0" y="0"/>
                </a:lnTo>
                <a:close/>
              </a:path>
            </a:pathLst>
          </a:custGeom>
          <a:blipFill>
            <a:blip r:embed="rId2">
              <a:alphaModFix amt="31999"/>
            </a:blip>
            <a:stretch>
              <a:fillRect l="0" t="-4873" r="0" b="0"/>
            </a:stretch>
          </a:blipFill>
        </p:spPr>
      </p:sp>
      <p:grpSp>
        <p:nvGrpSpPr>
          <p:cNvPr name="Group 3" id="3"/>
          <p:cNvGrpSpPr/>
          <p:nvPr/>
        </p:nvGrpSpPr>
        <p:grpSpPr>
          <a:xfrm rot="0">
            <a:off x="2920944" y="3079725"/>
            <a:ext cx="6223056" cy="1482007"/>
            <a:chOff x="0" y="0"/>
            <a:chExt cx="8297409" cy="1976009"/>
          </a:xfrm>
        </p:grpSpPr>
        <p:sp>
          <p:nvSpPr>
            <p:cNvPr name="Freeform 4" id="4"/>
            <p:cNvSpPr/>
            <p:nvPr/>
          </p:nvSpPr>
          <p:spPr>
            <a:xfrm flipH="false" flipV="false" rot="0">
              <a:off x="5391871" y="257607"/>
              <a:ext cx="491182" cy="455060"/>
            </a:xfrm>
            <a:custGeom>
              <a:avLst/>
              <a:gdLst/>
              <a:ahLst/>
              <a:cxnLst/>
              <a:rect r="r" b="b" t="t" l="l"/>
              <a:pathLst>
                <a:path h="455060" w="491182">
                  <a:moveTo>
                    <a:pt x="0" y="0"/>
                  </a:moveTo>
                  <a:lnTo>
                    <a:pt x="491182" y="0"/>
                  </a:lnTo>
                  <a:lnTo>
                    <a:pt x="491182" y="455060"/>
                  </a:lnTo>
                  <a:lnTo>
                    <a:pt x="0" y="455060"/>
                  </a:lnTo>
                  <a:lnTo>
                    <a:pt x="0" y="0"/>
                  </a:lnTo>
                  <a:close/>
                </a:path>
              </a:pathLst>
            </a:custGeom>
            <a:blipFill>
              <a:blip r:embed="rId3"/>
              <a:stretch>
                <a:fillRect l="0" t="0" r="0" b="-7937"/>
              </a:stretch>
            </a:blipFill>
          </p:spPr>
        </p:sp>
        <p:grpSp>
          <p:nvGrpSpPr>
            <p:cNvPr name="Group 5" id="5"/>
            <p:cNvGrpSpPr/>
            <p:nvPr/>
          </p:nvGrpSpPr>
          <p:grpSpPr>
            <a:xfrm rot="0">
              <a:off x="5493296" y="712667"/>
              <a:ext cx="288332" cy="875710"/>
              <a:chOff x="0" y="0"/>
              <a:chExt cx="84684" cy="257199"/>
            </a:xfrm>
          </p:grpSpPr>
          <p:sp>
            <p:nvSpPr>
              <p:cNvPr name="Freeform 6" id="6"/>
              <p:cNvSpPr/>
              <p:nvPr/>
            </p:nvSpPr>
            <p:spPr>
              <a:xfrm flipH="false" flipV="false" rot="0">
                <a:off x="0" y="0"/>
                <a:ext cx="84684" cy="257199"/>
              </a:xfrm>
              <a:custGeom>
                <a:avLst/>
                <a:gdLst/>
                <a:ahLst/>
                <a:cxnLst/>
                <a:rect r="r" b="b" t="t" l="l"/>
                <a:pathLst>
                  <a:path h="257199" w="84684">
                    <a:moveTo>
                      <a:pt x="0" y="0"/>
                    </a:moveTo>
                    <a:lnTo>
                      <a:pt x="84684" y="0"/>
                    </a:lnTo>
                    <a:lnTo>
                      <a:pt x="84684" y="257199"/>
                    </a:lnTo>
                    <a:lnTo>
                      <a:pt x="0" y="257199"/>
                    </a:lnTo>
                    <a:close/>
                  </a:path>
                </a:pathLst>
              </a:custGeom>
              <a:solidFill>
                <a:srgbClr val="FFFFFF"/>
              </a:solidFill>
            </p:spPr>
          </p:sp>
          <p:sp>
            <p:nvSpPr>
              <p:cNvPr name="TextBox 7" id="7"/>
              <p:cNvSpPr txBox="true"/>
              <p:nvPr/>
            </p:nvSpPr>
            <p:spPr>
              <a:xfrm>
                <a:off x="0" y="-38100"/>
                <a:ext cx="84684" cy="295299"/>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0" y="0"/>
              <a:ext cx="8297409" cy="1976009"/>
            </a:xfrm>
            <a:prstGeom prst="rect">
              <a:avLst/>
            </a:prstGeom>
          </p:spPr>
          <p:txBody>
            <a:bodyPr anchor="t" rtlCol="false" tIns="0" lIns="0" bIns="0" rIns="0">
              <a:spAutoFit/>
            </a:bodyPr>
            <a:lstStyle/>
            <a:p>
              <a:pPr algn="l">
                <a:lnSpc>
                  <a:spcPts val="10733"/>
                </a:lnSpc>
              </a:pPr>
              <a:r>
                <a:rPr lang="en-US" b="true" sz="9757" spc="195">
                  <a:solidFill>
                    <a:srgbClr val="FBF9F1"/>
                  </a:solidFill>
                  <a:latin typeface="Poppins Bold"/>
                  <a:ea typeface="Poppins Bold"/>
                  <a:cs typeface="Poppins Bold"/>
                  <a:sym typeface="Poppins Bold"/>
                </a:rPr>
                <a:t>PARKL NK</a:t>
              </a:r>
            </a:p>
          </p:txBody>
        </p:sp>
      </p:grpSp>
      <p:sp>
        <p:nvSpPr>
          <p:cNvPr name="Freeform 9" id="9"/>
          <p:cNvSpPr/>
          <p:nvPr/>
        </p:nvSpPr>
        <p:spPr>
          <a:xfrm flipH="false" flipV="false" rot="0">
            <a:off x="4841348" y="1028700"/>
            <a:ext cx="2382247" cy="2382247"/>
          </a:xfrm>
          <a:custGeom>
            <a:avLst/>
            <a:gdLst/>
            <a:ahLst/>
            <a:cxnLst/>
            <a:rect r="r" b="b" t="t" l="l"/>
            <a:pathLst>
              <a:path h="2382247" w="2382247">
                <a:moveTo>
                  <a:pt x="0" y="0"/>
                </a:moveTo>
                <a:lnTo>
                  <a:pt x="2382247" y="0"/>
                </a:lnTo>
                <a:lnTo>
                  <a:pt x="2382247" y="2382247"/>
                </a:lnTo>
                <a:lnTo>
                  <a:pt x="0" y="2382247"/>
                </a:lnTo>
                <a:lnTo>
                  <a:pt x="0" y="0"/>
                </a:lnTo>
                <a:close/>
              </a:path>
            </a:pathLst>
          </a:custGeom>
          <a:blipFill>
            <a:blip r:embed="rId4"/>
            <a:stretch>
              <a:fillRect l="0" t="0" r="0" b="0"/>
            </a:stretch>
          </a:blipFill>
        </p:spPr>
      </p:sp>
      <p:sp>
        <p:nvSpPr>
          <p:cNvPr name="TextBox 10" id="10"/>
          <p:cNvSpPr txBox="true"/>
          <p:nvPr/>
        </p:nvSpPr>
        <p:spPr>
          <a:xfrm rot="0">
            <a:off x="3902829" y="4514107"/>
            <a:ext cx="4259286" cy="403507"/>
          </a:xfrm>
          <a:prstGeom prst="rect">
            <a:avLst/>
          </a:prstGeom>
        </p:spPr>
        <p:txBody>
          <a:bodyPr anchor="t" rtlCol="false" tIns="0" lIns="0" bIns="0" rIns="0">
            <a:spAutoFit/>
          </a:bodyPr>
          <a:lstStyle/>
          <a:p>
            <a:pPr algn="ctr">
              <a:lnSpc>
                <a:spcPts val="3320"/>
              </a:lnSpc>
              <a:spcBef>
                <a:spcPct val="0"/>
              </a:spcBef>
            </a:pPr>
            <a:r>
              <a:rPr lang="en-US" sz="2371">
                <a:solidFill>
                  <a:srgbClr val="FFFFFF"/>
                </a:solidFill>
                <a:latin typeface="Lato"/>
                <a:ea typeface="Lato"/>
                <a:cs typeface="Lato"/>
                <a:sym typeface="Lato"/>
              </a:rPr>
              <a:t>Efficient Parking, Smarter Cities.</a:t>
            </a:r>
          </a:p>
        </p:txBody>
      </p:sp>
      <p:sp>
        <p:nvSpPr>
          <p:cNvPr name="Freeform 11" id="11"/>
          <p:cNvSpPr/>
          <p:nvPr/>
        </p:nvSpPr>
        <p:spPr>
          <a:xfrm flipH="false" flipV="false" rot="0">
            <a:off x="12129911" y="1348446"/>
            <a:ext cx="3080709" cy="6421644"/>
          </a:xfrm>
          <a:custGeom>
            <a:avLst/>
            <a:gdLst/>
            <a:ahLst/>
            <a:cxnLst/>
            <a:rect r="r" b="b" t="t" l="l"/>
            <a:pathLst>
              <a:path h="6421644" w="3080709">
                <a:moveTo>
                  <a:pt x="0" y="0"/>
                </a:moveTo>
                <a:lnTo>
                  <a:pt x="3080709" y="0"/>
                </a:lnTo>
                <a:lnTo>
                  <a:pt x="3080709" y="6421644"/>
                </a:lnTo>
                <a:lnTo>
                  <a:pt x="0" y="6421644"/>
                </a:lnTo>
                <a:lnTo>
                  <a:pt x="0" y="0"/>
                </a:lnTo>
                <a:close/>
              </a:path>
            </a:pathLst>
          </a:custGeom>
          <a:blipFill>
            <a:blip r:embed="rId5"/>
            <a:stretch>
              <a:fillRect l="-13338" t="-4900" r="-114680" b="-4488"/>
            </a:stretch>
          </a:blipFill>
        </p:spPr>
      </p:sp>
      <p:sp>
        <p:nvSpPr>
          <p:cNvPr name="Freeform 12" id="12"/>
          <p:cNvSpPr/>
          <p:nvPr/>
        </p:nvSpPr>
        <p:spPr>
          <a:xfrm flipH="false" flipV="false" rot="0">
            <a:off x="14993580" y="3710491"/>
            <a:ext cx="2057895" cy="4324174"/>
          </a:xfrm>
          <a:custGeom>
            <a:avLst/>
            <a:gdLst/>
            <a:ahLst/>
            <a:cxnLst/>
            <a:rect r="r" b="b" t="t" l="l"/>
            <a:pathLst>
              <a:path h="4324174" w="2057895">
                <a:moveTo>
                  <a:pt x="0" y="0"/>
                </a:moveTo>
                <a:lnTo>
                  <a:pt x="2057895" y="0"/>
                </a:lnTo>
                <a:lnTo>
                  <a:pt x="2057895" y="4324175"/>
                </a:lnTo>
                <a:lnTo>
                  <a:pt x="0" y="4324175"/>
                </a:lnTo>
                <a:lnTo>
                  <a:pt x="0" y="0"/>
                </a:lnTo>
                <a:close/>
              </a:path>
            </a:pathLst>
          </a:custGeom>
          <a:blipFill>
            <a:blip r:embed="rId5"/>
            <a:stretch>
              <a:fillRect l="-120638" t="-5123" r="-10146" b="-4708"/>
            </a:stretch>
          </a:blipFill>
        </p:spPr>
      </p:sp>
      <p:sp>
        <p:nvSpPr>
          <p:cNvPr name="TextBox 13" id="13"/>
          <p:cNvSpPr txBox="true"/>
          <p:nvPr/>
        </p:nvSpPr>
        <p:spPr>
          <a:xfrm rot="0">
            <a:off x="2652949" y="6366989"/>
            <a:ext cx="6759046" cy="1037359"/>
          </a:xfrm>
          <a:prstGeom prst="rect">
            <a:avLst/>
          </a:prstGeom>
        </p:spPr>
        <p:txBody>
          <a:bodyPr anchor="t" rtlCol="false" tIns="0" lIns="0" bIns="0" rIns="0">
            <a:spAutoFit/>
          </a:bodyPr>
          <a:lstStyle/>
          <a:p>
            <a:pPr algn="ctr">
              <a:lnSpc>
                <a:spcPts val="8447"/>
              </a:lnSpc>
              <a:spcBef>
                <a:spcPct val="0"/>
              </a:spcBef>
            </a:pPr>
            <a:r>
              <a:rPr lang="en-US" b="true" sz="6034">
                <a:solidFill>
                  <a:srgbClr val="FFFFFF"/>
                </a:solidFill>
                <a:latin typeface="Lato Bold"/>
                <a:ea typeface="Lato Bold"/>
                <a:cs typeface="Lato Bold"/>
                <a:sym typeface="Lato Bold"/>
              </a:rPr>
              <a:t>DEMONSTRATION</a:t>
            </a:r>
          </a:p>
        </p:txBody>
      </p:sp>
      <p:sp>
        <p:nvSpPr>
          <p:cNvPr name="TextBox 14" id="14"/>
          <p:cNvSpPr txBox="true"/>
          <p:nvPr/>
        </p:nvSpPr>
        <p:spPr>
          <a:xfrm rot="0">
            <a:off x="274795" y="154905"/>
            <a:ext cx="4562183" cy="346088"/>
          </a:xfrm>
          <a:prstGeom prst="rect">
            <a:avLst/>
          </a:prstGeom>
        </p:spPr>
        <p:txBody>
          <a:bodyPr anchor="t" rtlCol="false" tIns="0" lIns="0" bIns="0" rIns="0">
            <a:spAutoFit/>
          </a:bodyPr>
          <a:lstStyle/>
          <a:p>
            <a:pPr algn="l">
              <a:lnSpc>
                <a:spcPts val="1429"/>
              </a:lnSpc>
            </a:pPr>
            <a:r>
              <a:rPr lang="en-US" b="true" sz="1035" spc="101">
                <a:solidFill>
                  <a:srgbClr val="FFFFFF"/>
                </a:solidFill>
                <a:latin typeface="Montserrat Classic Bold"/>
                <a:ea typeface="Montserrat Classic Bold"/>
                <a:cs typeface="Montserrat Classic Bold"/>
                <a:sym typeface="Montserrat Classic Bold"/>
              </a:rPr>
              <a:t>DEPARTMENT OF COMPUTER SCIENCE AND ENGINEERING</a:t>
            </a:r>
          </a:p>
          <a:p>
            <a:pPr algn="l" marL="0" indent="0" lvl="0">
              <a:lnSpc>
                <a:spcPts val="1429"/>
              </a:lnSpc>
              <a:spcBef>
                <a:spcPct val="0"/>
              </a:spcBef>
            </a:pPr>
            <a:r>
              <a:rPr lang="en-US" b="true" sz="1035" spc="101">
                <a:solidFill>
                  <a:srgbClr val="FFFFFF"/>
                </a:solidFill>
                <a:latin typeface="Montserrat Classic Bold"/>
                <a:ea typeface="Montserrat Classic Bold"/>
                <a:cs typeface="Montserrat Classic Bold"/>
                <a:sym typeface="Montserrat Classic Bold"/>
              </a:rPr>
              <a:t>JORHAT ENGINEERING COLLEGE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DAGZHMpv9Z8</dc:identifier>
  <dcterms:modified xsi:type="dcterms:W3CDTF">2011-08-01T06:04:30Z</dcterms:modified>
  <cp:revision>1</cp:revision>
  <dc:title>ParkLink</dc:title>
</cp:coreProperties>
</file>